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99" r:id="rId5"/>
    <p:sldId id="344" r:id="rId6"/>
    <p:sldId id="319" r:id="rId7"/>
    <p:sldId id="2239" r:id="rId8"/>
    <p:sldId id="345" r:id="rId9"/>
    <p:sldId id="2240" r:id="rId10"/>
    <p:sldId id="326" r:id="rId11"/>
    <p:sldId id="2232" r:id="rId12"/>
    <p:sldId id="2241" r:id="rId13"/>
    <p:sldId id="355" r:id="rId14"/>
    <p:sldId id="2225" r:id="rId15"/>
    <p:sldId id="2242" r:id="rId16"/>
    <p:sldId id="2234" r:id="rId17"/>
    <p:sldId id="2216" r:id="rId18"/>
    <p:sldId id="2213" r:id="rId19"/>
    <p:sldId id="2215" r:id="rId20"/>
    <p:sldId id="2217" r:id="rId21"/>
    <p:sldId id="329" r:id="rId22"/>
    <p:sldId id="347" r:id="rId23"/>
    <p:sldId id="356" r:id="rId24"/>
    <p:sldId id="2221" r:id="rId25"/>
    <p:sldId id="2222" r:id="rId26"/>
    <p:sldId id="2220" r:id="rId27"/>
    <p:sldId id="2235" r:id="rId28"/>
    <p:sldId id="333" r:id="rId29"/>
    <p:sldId id="2233" r:id="rId30"/>
    <p:sldId id="2245" r:id="rId31"/>
    <p:sldId id="2236" r:id="rId32"/>
    <p:sldId id="348" r:id="rId33"/>
    <p:sldId id="2237" r:id="rId34"/>
    <p:sldId id="349" r:id="rId35"/>
    <p:sldId id="2226" r:id="rId36"/>
    <p:sldId id="2243" r:id="rId37"/>
    <p:sldId id="2244" r:id="rId38"/>
    <p:sldId id="2212" r:id="rId39"/>
  </p:sldIdLst>
  <p:sldSz cx="12192000" cy="6858000"/>
  <p:notesSz cx="6797675" cy="9926638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  <a:srgbClr val="00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6" autoAdjust="0"/>
    <p:restoredTop sz="77487" autoAdjust="0"/>
  </p:normalViewPr>
  <p:slideViewPr>
    <p:cSldViewPr snapToGrid="0" snapToObjects="1">
      <p:cViewPr varScale="1">
        <p:scale>
          <a:sx n="79" d="100"/>
          <a:sy n="79" d="100"/>
        </p:scale>
        <p:origin x="883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5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 Hermans" userId="db78a985-b797-490d-a9e1-2145489339de" providerId="ADAL" clId="{BEE7DBB7-89D6-4D73-B0C2-1864B87C10A2}"/>
    <pc:docChg chg="undo custSel addSld delSld modSld">
      <pc:chgData name="Kris Hermans" userId="db78a985-b797-490d-a9e1-2145489339de" providerId="ADAL" clId="{BEE7DBB7-89D6-4D73-B0C2-1864B87C10A2}" dt="2026-02-06T14:27:36.456" v="1819" actId="1036"/>
      <pc:docMkLst>
        <pc:docMk/>
      </pc:docMkLst>
      <pc:sldChg chg="modSp mod">
        <pc:chgData name="Kris Hermans" userId="db78a985-b797-490d-a9e1-2145489339de" providerId="ADAL" clId="{BEE7DBB7-89D6-4D73-B0C2-1864B87C10A2}" dt="2026-01-28T14:27:22.707" v="796" actId="20577"/>
        <pc:sldMkLst>
          <pc:docMk/>
          <pc:sldMk cId="2654438290" sldId="326"/>
        </pc:sldMkLst>
        <pc:spChg chg="mod">
          <ac:chgData name="Kris Hermans" userId="db78a985-b797-490d-a9e1-2145489339de" providerId="ADAL" clId="{BEE7DBB7-89D6-4D73-B0C2-1864B87C10A2}" dt="2026-01-28T14:27:22.707" v="796" actId="20577"/>
          <ac:spMkLst>
            <pc:docMk/>
            <pc:sldMk cId="2654438290" sldId="326"/>
            <ac:spMk id="3" creationId="{6BE53EAF-C9E4-40C8-8126-3F771ED45E2A}"/>
          </ac:spMkLst>
        </pc:spChg>
      </pc:sldChg>
      <pc:sldChg chg="modSp mod">
        <pc:chgData name="Kris Hermans" userId="db78a985-b797-490d-a9e1-2145489339de" providerId="ADAL" clId="{BEE7DBB7-89D6-4D73-B0C2-1864B87C10A2}" dt="2026-01-28T14:24:35.960" v="685" actId="20577"/>
        <pc:sldMkLst>
          <pc:docMk/>
          <pc:sldMk cId="1664919687" sldId="345"/>
        </pc:sldMkLst>
        <pc:spChg chg="mod">
          <ac:chgData name="Kris Hermans" userId="db78a985-b797-490d-a9e1-2145489339de" providerId="ADAL" clId="{BEE7DBB7-89D6-4D73-B0C2-1864B87C10A2}" dt="2026-01-28T14:24:35.960" v="685" actId="20577"/>
          <ac:spMkLst>
            <pc:docMk/>
            <pc:sldMk cId="1664919687" sldId="345"/>
            <ac:spMk id="3" creationId="{D5876A10-F542-D888-6574-2C86DEF8E2CC}"/>
          </ac:spMkLst>
        </pc:spChg>
      </pc:sldChg>
      <pc:sldChg chg="modSp mod">
        <pc:chgData name="Kris Hermans" userId="db78a985-b797-490d-a9e1-2145489339de" providerId="ADAL" clId="{BEE7DBB7-89D6-4D73-B0C2-1864B87C10A2}" dt="2026-01-28T14:43:13.582" v="1814" actId="20577"/>
        <pc:sldMkLst>
          <pc:docMk/>
          <pc:sldMk cId="275895466" sldId="348"/>
        </pc:sldMkLst>
        <pc:spChg chg="mod">
          <ac:chgData name="Kris Hermans" userId="db78a985-b797-490d-a9e1-2145489339de" providerId="ADAL" clId="{BEE7DBB7-89D6-4D73-B0C2-1864B87C10A2}" dt="2026-01-28T14:43:13.582" v="1814" actId="20577"/>
          <ac:spMkLst>
            <pc:docMk/>
            <pc:sldMk cId="275895466" sldId="348"/>
            <ac:spMk id="3" creationId="{0909EEBC-6AE8-409F-BE38-DDC168D70AB0}"/>
          </ac:spMkLst>
        </pc:spChg>
      </pc:sldChg>
      <pc:sldChg chg="delSp modSp mod modClrScheme chgLayout modNotesTx">
        <pc:chgData name="Kris Hermans" userId="db78a985-b797-490d-a9e1-2145489339de" providerId="ADAL" clId="{BEE7DBB7-89D6-4D73-B0C2-1864B87C10A2}" dt="2026-01-28T14:37:52.664" v="1195" actId="20577"/>
        <pc:sldMkLst>
          <pc:docMk/>
          <pc:sldMk cId="2401086767" sldId="356"/>
        </pc:sldMkLst>
        <pc:spChg chg="mod">
          <ac:chgData name="Kris Hermans" userId="db78a985-b797-490d-a9e1-2145489339de" providerId="ADAL" clId="{BEE7DBB7-89D6-4D73-B0C2-1864B87C10A2}" dt="2026-01-27T10:35:16.286" v="233" actId="20577"/>
          <ac:spMkLst>
            <pc:docMk/>
            <pc:sldMk cId="2401086767" sldId="356"/>
            <ac:spMk id="2" creationId="{C84B1523-A640-4B04-B9C6-1FF0CE82E89A}"/>
          </ac:spMkLst>
        </pc:spChg>
        <pc:spChg chg="mod">
          <ac:chgData name="Kris Hermans" userId="db78a985-b797-490d-a9e1-2145489339de" providerId="ADAL" clId="{BEE7DBB7-89D6-4D73-B0C2-1864B87C10A2}" dt="2026-01-27T10:36:30.292" v="276" actId="20577"/>
          <ac:spMkLst>
            <pc:docMk/>
            <pc:sldMk cId="2401086767" sldId="356"/>
            <ac:spMk id="3" creationId="{1138DD99-5E10-44E5-93E8-248D937D2FED}"/>
          </ac:spMkLst>
        </pc:spChg>
        <pc:picChg chg="mod ord">
          <ac:chgData name="Kris Hermans" userId="db78a985-b797-490d-a9e1-2145489339de" providerId="ADAL" clId="{BEE7DBB7-89D6-4D73-B0C2-1864B87C10A2}" dt="2026-01-28T14:32:29.397" v="797" actId="167"/>
          <ac:picMkLst>
            <pc:docMk/>
            <pc:sldMk cId="2401086767" sldId="356"/>
            <ac:picMk id="10" creationId="{7F162678-8B8C-4FCA-B744-C0D449825C92}"/>
          </ac:picMkLst>
        </pc:picChg>
      </pc:sldChg>
      <pc:sldChg chg="delSp modSp mod modNotesTx">
        <pc:chgData name="Kris Hermans" userId="db78a985-b797-490d-a9e1-2145489339de" providerId="ADAL" clId="{BEE7DBB7-89D6-4D73-B0C2-1864B87C10A2}" dt="2026-01-28T14:40:15.655" v="1492" actId="20577"/>
        <pc:sldMkLst>
          <pc:docMk/>
          <pc:sldMk cId="3190086959" sldId="2220"/>
        </pc:sldMkLst>
        <pc:spChg chg="mod">
          <ac:chgData name="Kris Hermans" userId="db78a985-b797-490d-a9e1-2145489339de" providerId="ADAL" clId="{BEE7DBB7-89D6-4D73-B0C2-1864B87C10A2}" dt="2026-01-27T10:54:36.548" v="316" actId="20577"/>
          <ac:spMkLst>
            <pc:docMk/>
            <pc:sldMk cId="3190086959" sldId="2220"/>
            <ac:spMk id="2" creationId="{6E567AA6-990A-4608-8DAF-309684CE101C}"/>
          </ac:spMkLst>
        </pc:spChg>
        <pc:spChg chg="mod">
          <ac:chgData name="Kris Hermans" userId="db78a985-b797-490d-a9e1-2145489339de" providerId="ADAL" clId="{BEE7DBB7-89D6-4D73-B0C2-1864B87C10A2}" dt="2026-01-28T14:39:17.849" v="1284" actId="20577"/>
          <ac:spMkLst>
            <pc:docMk/>
            <pc:sldMk cId="3190086959" sldId="2220"/>
            <ac:spMk id="3" creationId="{FF5123BD-E7F3-4165-982F-3EFFF9CE178A}"/>
          </ac:spMkLst>
        </pc:spChg>
      </pc:sldChg>
      <pc:sldChg chg="modSp mod">
        <pc:chgData name="Kris Hermans" userId="db78a985-b797-490d-a9e1-2145489339de" providerId="ADAL" clId="{BEE7DBB7-89D6-4D73-B0C2-1864B87C10A2}" dt="2026-02-06T14:27:36.456" v="1819" actId="1036"/>
        <pc:sldMkLst>
          <pc:docMk/>
          <pc:sldMk cId="1218852811" sldId="2221"/>
        </pc:sldMkLst>
        <pc:picChg chg="mod">
          <ac:chgData name="Kris Hermans" userId="db78a985-b797-490d-a9e1-2145489339de" providerId="ADAL" clId="{BEE7DBB7-89D6-4D73-B0C2-1864B87C10A2}" dt="2026-02-06T14:27:36.456" v="1819" actId="1036"/>
          <ac:picMkLst>
            <pc:docMk/>
            <pc:sldMk cId="1218852811" sldId="2221"/>
            <ac:picMk id="4" creationId="{5DC17A0A-BD97-4826-8FB5-96154E98BA13}"/>
          </ac:picMkLst>
        </pc:picChg>
      </pc:sldChg>
      <pc:sldChg chg="modSp mod">
        <pc:chgData name="Kris Hermans" userId="db78a985-b797-490d-a9e1-2145489339de" providerId="ADAL" clId="{BEE7DBB7-89D6-4D73-B0C2-1864B87C10A2}" dt="2026-01-28T14:24:20.519" v="683" actId="207"/>
        <pc:sldMkLst>
          <pc:docMk/>
          <pc:sldMk cId="2132097205" sldId="2239"/>
        </pc:sldMkLst>
        <pc:spChg chg="mod">
          <ac:chgData name="Kris Hermans" userId="db78a985-b797-490d-a9e1-2145489339de" providerId="ADAL" clId="{BEE7DBB7-89D6-4D73-B0C2-1864B87C10A2}" dt="2026-01-28T14:24:20.519" v="683" actId="207"/>
          <ac:spMkLst>
            <pc:docMk/>
            <pc:sldMk cId="2132097205" sldId="2239"/>
            <ac:spMk id="3" creationId="{AE7501EE-AFD5-DB36-7E0B-B14488924E0D}"/>
          </ac:spMkLst>
        </pc:spChg>
      </pc:sldChg>
      <pc:sldChg chg="modSp mod">
        <pc:chgData name="Kris Hermans" userId="db78a985-b797-490d-a9e1-2145489339de" providerId="ADAL" clId="{BEE7DBB7-89D6-4D73-B0C2-1864B87C10A2}" dt="2026-01-28T14:25:01.931" v="686" actId="20577"/>
        <pc:sldMkLst>
          <pc:docMk/>
          <pc:sldMk cId="1708910729" sldId="2240"/>
        </pc:sldMkLst>
        <pc:spChg chg="mod">
          <ac:chgData name="Kris Hermans" userId="db78a985-b797-490d-a9e1-2145489339de" providerId="ADAL" clId="{BEE7DBB7-89D6-4D73-B0C2-1864B87C10A2}" dt="2026-01-28T14:25:01.931" v="686" actId="20577"/>
          <ac:spMkLst>
            <pc:docMk/>
            <pc:sldMk cId="1708910729" sldId="2240"/>
            <ac:spMk id="3" creationId="{D28EE401-786A-7686-4ADF-068D27569214}"/>
          </ac:spMkLst>
        </pc:spChg>
      </pc:sldChg>
      <pc:sldChg chg="modSp mod">
        <pc:chgData name="Kris Hermans" userId="db78a985-b797-490d-a9e1-2145489339de" providerId="ADAL" clId="{BEE7DBB7-89D6-4D73-B0C2-1864B87C10A2}" dt="2026-02-06T14:24:13.729" v="1817" actId="1036"/>
        <pc:sldMkLst>
          <pc:docMk/>
          <pc:sldMk cId="3420000281" sldId="2242"/>
        </pc:sldMkLst>
        <pc:spChg chg="mod">
          <ac:chgData name="Kris Hermans" userId="db78a985-b797-490d-a9e1-2145489339de" providerId="ADAL" clId="{BEE7DBB7-89D6-4D73-B0C2-1864B87C10A2}" dt="2026-02-06T14:24:13.729" v="1817" actId="1036"/>
          <ac:spMkLst>
            <pc:docMk/>
            <pc:sldMk cId="3420000281" sldId="2242"/>
            <ac:spMk id="3" creationId="{DB476CD2-2E04-AE3A-589D-72BBE3206414}"/>
          </ac:spMkLst>
        </pc:spChg>
        <pc:spChg chg="mod">
          <ac:chgData name="Kris Hermans" userId="db78a985-b797-490d-a9e1-2145489339de" providerId="ADAL" clId="{BEE7DBB7-89D6-4D73-B0C2-1864B87C10A2}" dt="2026-02-06T14:24:13.729" v="1817" actId="1036"/>
          <ac:spMkLst>
            <pc:docMk/>
            <pc:sldMk cId="3420000281" sldId="2242"/>
            <ac:spMk id="5" creationId="{B978A911-4256-6D68-B691-F99C80C4D0FD}"/>
          </ac:spMkLst>
        </pc:spChg>
        <pc:spChg chg="mod">
          <ac:chgData name="Kris Hermans" userId="db78a985-b797-490d-a9e1-2145489339de" providerId="ADAL" clId="{BEE7DBB7-89D6-4D73-B0C2-1864B87C10A2}" dt="2026-02-06T14:24:13.729" v="1817" actId="1036"/>
          <ac:spMkLst>
            <pc:docMk/>
            <pc:sldMk cId="3420000281" sldId="2242"/>
            <ac:spMk id="6" creationId="{6A48287C-77DC-A327-6930-49DAE4C8CF48}"/>
          </ac:spMkLst>
        </pc:spChg>
        <pc:spChg chg="mod">
          <ac:chgData name="Kris Hermans" userId="db78a985-b797-490d-a9e1-2145489339de" providerId="ADAL" clId="{BEE7DBB7-89D6-4D73-B0C2-1864B87C10A2}" dt="2026-02-06T14:24:13.729" v="1817" actId="1036"/>
          <ac:spMkLst>
            <pc:docMk/>
            <pc:sldMk cId="3420000281" sldId="2242"/>
            <ac:spMk id="7" creationId="{2F1402CE-4CA2-E5DB-3B0D-95C868ADD0E9}"/>
          </ac:spMkLst>
        </pc:spChg>
      </pc:sldChg>
      <pc:sldChg chg="modAnim">
        <pc:chgData name="Kris Hermans" userId="db78a985-b797-490d-a9e1-2145489339de" providerId="ADAL" clId="{BEE7DBB7-89D6-4D73-B0C2-1864B87C10A2}" dt="2026-01-28T14:43:43.796" v="1815"/>
        <pc:sldMkLst>
          <pc:docMk/>
          <pc:sldMk cId="1728680612" sldId="2243"/>
        </pc:sldMkLst>
      </pc:sldChg>
      <pc:sldChg chg="modSp new mod modNotesTx">
        <pc:chgData name="Kris Hermans" userId="db78a985-b797-490d-a9e1-2145489339de" providerId="ADAL" clId="{BEE7DBB7-89D6-4D73-B0C2-1864B87C10A2}" dt="2026-01-28T14:42:33.756" v="1800" actId="20577"/>
        <pc:sldMkLst>
          <pc:docMk/>
          <pc:sldMk cId="1078293575" sldId="2245"/>
        </pc:sldMkLst>
        <pc:spChg chg="mod">
          <ac:chgData name="Kris Hermans" userId="db78a985-b797-490d-a9e1-2145489339de" providerId="ADAL" clId="{BEE7DBB7-89D6-4D73-B0C2-1864B87C10A2}" dt="2026-01-28T14:41:33.096" v="1591" actId="20577"/>
          <ac:spMkLst>
            <pc:docMk/>
            <pc:sldMk cId="1078293575" sldId="2245"/>
            <ac:spMk id="2" creationId="{A45ACE20-1297-980A-A92D-C3735F4A65FC}"/>
          </ac:spMkLst>
        </pc:spChg>
        <pc:spChg chg="mod">
          <ac:chgData name="Kris Hermans" userId="db78a985-b797-490d-a9e1-2145489339de" providerId="ADAL" clId="{BEE7DBB7-89D6-4D73-B0C2-1864B87C10A2}" dt="2026-01-28T14:41:58.927" v="1668" actId="20577"/>
          <ac:spMkLst>
            <pc:docMk/>
            <pc:sldMk cId="1078293575" sldId="2245"/>
            <ac:spMk id="3" creationId="{E5341A3F-4E84-F59E-0CBE-C2A02FAC2ADF}"/>
          </ac:spMkLst>
        </pc:spChg>
      </pc:sldChg>
    </pc:docChg>
  </pc:docChgLst>
  <pc:docChgLst>
    <pc:chgData name="Lowie Vangaal" userId="S::20003564@pxl.be::14691d3b-ffdc-4c34-be97-d833f950f467" providerId="AD" clId="Web-{E8535E4C-909E-4958-BD26-158787C55D11}"/>
    <pc:docChg chg="modSld">
      <pc:chgData name="Lowie Vangaal" userId="S::20003564@pxl.be::14691d3b-ffdc-4c34-be97-d833f950f467" providerId="AD" clId="Web-{E8535E4C-909E-4958-BD26-158787C55D11}" dt="2026-01-21T09:41:00.838" v="11"/>
      <pc:docMkLst>
        <pc:docMk/>
      </pc:docMkLst>
      <pc:sldChg chg="addSp delSp addAnim delAnim">
        <pc:chgData name="Lowie Vangaal" userId="S::20003564@pxl.be::14691d3b-ffdc-4c34-be97-d833f950f467" providerId="AD" clId="Web-{E8535E4C-909E-4958-BD26-158787C55D11}" dt="2026-01-21T09:41:00.838" v="11"/>
        <pc:sldMkLst>
          <pc:docMk/>
          <pc:sldMk cId="2514790010" sldId="2212"/>
        </pc:sldMkLst>
        <pc:spChg chg="add del">
          <ac:chgData name="Lowie Vangaal" userId="S::20003564@pxl.be::14691d3b-ffdc-4c34-be97-d833f950f467" providerId="AD" clId="Web-{E8535E4C-909E-4958-BD26-158787C55D11}" dt="2026-01-21T09:41:00.838" v="11"/>
          <ac:spMkLst>
            <pc:docMk/>
            <pc:sldMk cId="2514790010" sldId="2212"/>
            <ac:spMk id="22" creationId="{531CC67A-5E32-4CBF-B1F4-4D79995C33D7}"/>
          </ac:spMkLst>
        </pc:spChg>
        <pc:spChg chg="add del">
          <ac:chgData name="Lowie Vangaal" userId="S::20003564@pxl.be::14691d3b-ffdc-4c34-be97-d833f950f467" providerId="AD" clId="Web-{E8535E4C-909E-4958-BD26-158787C55D11}" dt="2026-01-21T09:40:36.102" v="10"/>
          <ac:spMkLst>
            <pc:docMk/>
            <pc:sldMk cId="2514790010" sldId="2212"/>
            <ac:spMk id="23" creationId="{B49F1B35-A894-41F0-AF47-8F2F4A667D8D}"/>
          </ac:spMkLst>
        </pc:spChg>
        <pc:spChg chg="add del">
          <ac:chgData name="Lowie Vangaal" userId="S::20003564@pxl.be::14691d3b-ffdc-4c34-be97-d833f950f467" providerId="AD" clId="Web-{E8535E4C-909E-4958-BD26-158787C55D11}" dt="2026-01-21T09:40:31.477" v="9"/>
          <ac:spMkLst>
            <pc:docMk/>
            <pc:sldMk cId="2514790010" sldId="2212"/>
            <ac:spMk id="24" creationId="{917F8696-75DE-4F94-8F1F-C28B69ED6FE3}"/>
          </ac:spMkLst>
        </pc:spChg>
        <pc:spChg chg="add del">
          <ac:chgData name="Lowie Vangaal" userId="S::20003564@pxl.be::14691d3b-ffdc-4c34-be97-d833f950f467" providerId="AD" clId="Web-{E8535E4C-909E-4958-BD26-158787C55D11}" dt="2026-01-21T09:40:23.695" v="8"/>
          <ac:spMkLst>
            <pc:docMk/>
            <pc:sldMk cId="2514790010" sldId="2212"/>
            <ac:spMk id="25" creationId="{A0634393-30E2-41E6-84CC-66EBC7DDCB9B}"/>
          </ac:spMkLst>
        </pc:spChg>
        <pc:spChg chg="add del">
          <ac:chgData name="Lowie Vangaal" userId="S::20003564@pxl.be::14691d3b-ffdc-4c34-be97-d833f950f467" providerId="AD" clId="Web-{E8535E4C-909E-4958-BD26-158787C55D11}" dt="2026-01-21T09:40:19.726" v="7"/>
          <ac:spMkLst>
            <pc:docMk/>
            <pc:sldMk cId="2514790010" sldId="2212"/>
            <ac:spMk id="26" creationId="{5448718D-8C5C-4D4B-93C9-6F166198A8AB}"/>
          </ac:spMkLst>
        </pc:spChg>
      </pc:sldChg>
      <pc:sldChg chg="modSp">
        <pc:chgData name="Lowie Vangaal" userId="S::20003564@pxl.be::14691d3b-ffdc-4c34-be97-d833f950f467" providerId="AD" clId="Web-{E8535E4C-909E-4958-BD26-158787C55D11}" dt="2026-01-21T09:39:13.284" v="1" actId="1076"/>
        <pc:sldMkLst>
          <pc:docMk/>
          <pc:sldMk cId="1158881064" sldId="2236"/>
        </pc:sldMkLst>
        <pc:picChg chg="mod">
          <ac:chgData name="Lowie Vangaal" userId="S::20003564@pxl.be::14691d3b-ffdc-4c34-be97-d833f950f467" providerId="AD" clId="Web-{E8535E4C-909E-4958-BD26-158787C55D11}" dt="2026-01-21T09:39:13.284" v="1" actId="1076"/>
          <ac:picMkLst>
            <pc:docMk/>
            <pc:sldMk cId="1158881064" sldId="2236"/>
            <ac:picMk id="5" creationId="{4EC29D9A-A991-4478-A8D3-A0A777E044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900" y="0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A18C90D-0776-4911-8818-BAEFE52F7306}" type="datetimeFigureOut">
              <a:rPr lang="nl-NL"/>
              <a:pPr>
                <a:defRPr/>
              </a:pPr>
              <a:t>6-2-2026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9428403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900" y="9428403"/>
            <a:ext cx="2946189" cy="496650"/>
          </a:xfrm>
          <a:prstGeom prst="rect">
            <a:avLst/>
          </a:prstGeom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F693A6B-50D5-4900-A732-C049BC99541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70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900" y="0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76E2CC67-7873-4405-820A-80B75999C697}" type="datetimeFigureOut">
              <a:rPr lang="nl-BE"/>
              <a:pPr>
                <a:defRPr/>
              </a:pPr>
              <a:t>6/02/2026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5" tIns="45712" rIns="91425" bIns="45712" rtlCol="0" anchor="ctr"/>
          <a:lstStyle/>
          <a:p>
            <a:pPr lvl="0"/>
            <a:endParaRPr lang="nl-BE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25" tIns="45712" rIns="91425" bIns="45712" rtlCol="0"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BE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403"/>
            <a:ext cx="2946189" cy="496650"/>
          </a:xfrm>
          <a:prstGeom prst="rect">
            <a:avLst/>
          </a:prstGeom>
        </p:spPr>
        <p:txBody>
          <a:bodyPr vert="horz" lIns="91425" tIns="45712" rIns="91425" bIns="45712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900" y="9428403"/>
            <a:ext cx="2946189" cy="496650"/>
          </a:xfrm>
          <a:prstGeom prst="rect">
            <a:avLst/>
          </a:prstGeom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AB4F204-A410-45DD-B95E-2017D0611233}" type="slidenum">
              <a:rPr lang="nl-BE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2483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0936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24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7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Laat studenten bronnen zoeken en laat de CRAAP-test invullen. Projecteer een aantal voorbeelden op bord en bespreek.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867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28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21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30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0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https://hogeschoolpxl.sharepoint.com/sites/Polprofessionaliseringenondersteuningvoorlectoren/SitePages/Leerlijn%20onderzoekend%20handelen.aspx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60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https://hogeschoolpxl.sharepoint.com/sites/Polprofessionaliseringenondersteuningvoorlectoren/SitePages/Graduaats-%20bachelor-%20masterproef.aspx?csf=1&amp;web=1&amp;e=2NRFrY&amp;CID=f6c2187d-fd37-47d2-8fb6-35e1de905add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099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7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2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10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6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8434">
              <a:defRPr/>
            </a:pPr>
            <a:fld id="{2AB4F204-A410-45DD-B95E-2017D0611233}" type="slidenum">
              <a:rPr lang="nl-BE">
                <a:solidFill>
                  <a:prstClr val="black"/>
                </a:solidFill>
              </a:rPr>
              <a:pPr defTabSz="458434">
                <a:defRPr/>
              </a:pPr>
              <a:t>13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3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H staat voor How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417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bedoeling is dat de lector het </a:t>
            </a:r>
            <a:r>
              <a:rPr lang="nl-BE" dirty="0" err="1"/>
              <a:t>onderzoeksdomein</a:t>
            </a:r>
            <a:r>
              <a:rPr lang="nl-BE" dirty="0"/>
              <a:t> van vorig academiejaar schetst en zo de studenten al een eerste keer laat kennismaken met het formuleren van een goede onderzoeksvraag.</a:t>
            </a:r>
          </a:p>
          <a:p>
            <a:endParaRPr lang="nl-BE" dirty="0"/>
          </a:p>
          <a:p>
            <a:r>
              <a:rPr lang="nl-BE" dirty="0"/>
              <a:t>Laat de studenten vooral veel vragen stellen (6W-methode) en check dat hun onderzoeksvraag voldoet aan de criteria: Helder – Afgebakend – Ondubbelzinnig – Niet-</a:t>
            </a:r>
            <a:r>
              <a:rPr lang="nl-BE" dirty="0" err="1"/>
              <a:t>Googlebaar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964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de oefening neem je opnieuw het onderzoek van vorig jaar en laat hen een methode/stappenplan opstellen.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4F204-A410-45DD-B95E-2017D0611233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49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;p2">
            <a:extLst>
              <a:ext uri="{FF2B5EF4-FFF2-40B4-BE49-F238E27FC236}">
                <a16:creationId xmlns:a16="http://schemas.microsoft.com/office/drawing/2014/main" id="{ACE80B97-77F9-3ADE-031C-55A7E561795E}"/>
              </a:ext>
            </a:extLst>
          </p:cNvPr>
          <p:cNvPicPr preferRelativeResize="0"/>
          <p:nvPr userDrawn="1"/>
        </p:nvPicPr>
        <p:blipFill rotWithShape="1">
          <a:blip r:embed="rId2"/>
          <a:srcRect t="8979" b="8979"/>
          <a:stretch/>
        </p:blipFill>
        <p:spPr>
          <a:xfrm>
            <a:off x="4826000" y="1972573"/>
            <a:ext cx="7366000" cy="46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BFC620B2-3148-8949-B085-35A469C202AE}"/>
              </a:ext>
            </a:extLst>
          </p:cNvPr>
          <p:cNvSpPr/>
          <p:nvPr userDrawn="1"/>
        </p:nvSpPr>
        <p:spPr>
          <a:xfrm>
            <a:off x="0" y="6635096"/>
            <a:ext cx="12192000" cy="2739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AF718B3-AEA5-47DE-82FE-441023CA52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7917" y="363895"/>
            <a:ext cx="5089040" cy="29689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1" name="Ondertitel 2">
            <a:extLst>
              <a:ext uri="{FF2B5EF4-FFF2-40B4-BE49-F238E27FC236}">
                <a16:creationId xmlns:a16="http://schemas.microsoft.com/office/drawing/2014/main" id="{A31B9A44-190A-4A4B-B9B3-6E723B308B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917" y="3429001"/>
            <a:ext cx="5500848" cy="7527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051B8C4-03B8-4526-A5C2-05AEC2A2B8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46" y="5059318"/>
            <a:ext cx="3709202" cy="972094"/>
          </a:xfrm>
          <a:prstGeom prst="rect">
            <a:avLst/>
          </a:prstGeom>
        </p:spPr>
      </p:pic>
      <p:sp>
        <p:nvSpPr>
          <p:cNvPr id="13" name="Ondertitel 2">
            <a:extLst>
              <a:ext uri="{FF2B5EF4-FFF2-40B4-BE49-F238E27FC236}">
                <a16:creationId xmlns:a16="http://schemas.microsoft.com/office/drawing/2014/main" id="{6D0376D3-BBC0-4B45-B3EA-5CEDE91D262C}"/>
              </a:ext>
            </a:extLst>
          </p:cNvPr>
          <p:cNvSpPr txBox="1">
            <a:spLocks/>
          </p:cNvSpPr>
          <p:nvPr userDrawn="1"/>
        </p:nvSpPr>
        <p:spPr>
          <a:xfrm>
            <a:off x="687919" y="6122505"/>
            <a:ext cx="6220883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78860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4135423-FA57-4DB0-AB7A-3D65A6EB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B0A01C0-5EC4-40C3-B9CA-4D2E5711DA27}"/>
              </a:ext>
            </a:extLst>
          </p:cNvPr>
          <p:cNvSpPr/>
          <p:nvPr userDrawn="1"/>
        </p:nvSpPr>
        <p:spPr>
          <a:xfrm>
            <a:off x="609600" y="237412"/>
            <a:ext cx="11227443" cy="65183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stijl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0317" y="1001949"/>
            <a:ext cx="10752083" cy="50486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9" name="Tekstvak 8"/>
          <p:cNvSpPr txBox="1"/>
          <p:nvPr userDrawn="1"/>
        </p:nvSpPr>
        <p:spPr>
          <a:xfrm>
            <a:off x="745969" y="6444860"/>
            <a:ext cx="178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/>
              <a:t>Onderzoekend</a:t>
            </a:r>
            <a:r>
              <a:rPr lang="en-US" sz="1200" dirty="0"/>
              <a:t> </a:t>
            </a:r>
            <a:r>
              <a:rPr lang="en-US" sz="1200" dirty="0" err="1"/>
              <a:t>handelen</a:t>
            </a:r>
            <a:endParaRPr lang="en-US" sz="1200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9792190" y="6450597"/>
            <a:ext cx="202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4690BF9-E63F-4FD2-9A82-1119F3E47699}" type="slidenum">
              <a:rPr lang="en-US" sz="1200" smtClean="0"/>
              <a:pPr algn="r"/>
              <a:t>‹nr.›</a:t>
            </a:fld>
            <a:endParaRPr lang="en-US" sz="12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56765D7-C5B7-4DBA-9BE9-2362EAC19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24184" y="5525535"/>
            <a:ext cx="1440000" cy="473109"/>
          </a:xfrm>
          <a:prstGeom prst="rect">
            <a:avLst/>
          </a:prstGeom>
        </p:spPr>
      </p:pic>
      <p:cxnSp>
        <p:nvCxnSpPr>
          <p:cNvPr id="14" name="Google Shape;178;p19">
            <a:extLst>
              <a:ext uri="{FF2B5EF4-FFF2-40B4-BE49-F238E27FC236}">
                <a16:creationId xmlns:a16="http://schemas.microsoft.com/office/drawing/2014/main" id="{1664BDF4-D704-4AE1-8ECB-F1FC449F95CD}"/>
              </a:ext>
            </a:extLst>
          </p:cNvPr>
          <p:cNvCxnSpPr/>
          <p:nvPr userDrawn="1"/>
        </p:nvCxnSpPr>
        <p:spPr>
          <a:xfrm rot="10800000">
            <a:off x="806489" y="6157612"/>
            <a:ext cx="946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79;p19">
            <a:extLst>
              <a:ext uri="{FF2B5EF4-FFF2-40B4-BE49-F238E27FC236}">
                <a16:creationId xmlns:a16="http://schemas.microsoft.com/office/drawing/2014/main" id="{CD692D0B-BC96-4B7C-8A39-6A88A975A10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884541" y="6288016"/>
            <a:ext cx="1952503" cy="19773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80;p19">
            <a:extLst>
              <a:ext uri="{FF2B5EF4-FFF2-40B4-BE49-F238E27FC236}">
                <a16:creationId xmlns:a16="http://schemas.microsoft.com/office/drawing/2014/main" id="{EADF5876-9CE6-4AD1-B132-EB51D70D20A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6843" y="5738133"/>
            <a:ext cx="3788517" cy="101766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81;p19">
            <a:extLst>
              <a:ext uri="{FF2B5EF4-FFF2-40B4-BE49-F238E27FC236}">
                <a16:creationId xmlns:a16="http://schemas.microsoft.com/office/drawing/2014/main" id="{EEAA4773-76DC-41C2-8A7F-6FEACF938395}"/>
              </a:ext>
            </a:extLst>
          </p:cNvPr>
          <p:cNvCxnSpPr>
            <a:cxnSpLocks/>
          </p:cNvCxnSpPr>
          <p:nvPr userDrawn="1"/>
        </p:nvCxnSpPr>
        <p:spPr>
          <a:xfrm>
            <a:off x="10794466" y="6035661"/>
            <a:ext cx="621748" cy="4149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3190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869DAA1-E0CB-4D05-BBDF-73D2E9B0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572A908-008C-4D88-AB76-1A10757C7279}"/>
              </a:ext>
            </a:extLst>
          </p:cNvPr>
          <p:cNvSpPr/>
          <p:nvPr userDrawn="1"/>
        </p:nvSpPr>
        <p:spPr>
          <a:xfrm>
            <a:off x="609600" y="237412"/>
            <a:ext cx="11227443" cy="65183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6D057D5-12A2-4FE8-9430-ABC9741EF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24184" y="5525535"/>
            <a:ext cx="1440000" cy="473109"/>
          </a:xfrm>
          <a:prstGeom prst="rect">
            <a:avLst/>
          </a:prstGeom>
        </p:spPr>
      </p:pic>
      <p:cxnSp>
        <p:nvCxnSpPr>
          <p:cNvPr id="15" name="Google Shape;178;p19">
            <a:extLst>
              <a:ext uri="{FF2B5EF4-FFF2-40B4-BE49-F238E27FC236}">
                <a16:creationId xmlns:a16="http://schemas.microsoft.com/office/drawing/2014/main" id="{1225B59E-EB3F-4CAB-A633-E86994D78C44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806489" y="6157612"/>
            <a:ext cx="946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79;p19">
            <a:extLst>
              <a:ext uri="{FF2B5EF4-FFF2-40B4-BE49-F238E27FC236}">
                <a16:creationId xmlns:a16="http://schemas.microsoft.com/office/drawing/2014/main" id="{CFB254D3-CA07-497B-8697-2D4C678E25F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884541" y="6288016"/>
            <a:ext cx="1952503" cy="19773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80;p19">
            <a:extLst>
              <a:ext uri="{FF2B5EF4-FFF2-40B4-BE49-F238E27FC236}">
                <a16:creationId xmlns:a16="http://schemas.microsoft.com/office/drawing/2014/main" id="{EEA44627-2793-43CF-A615-F1F82876B7CE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6843" y="5738133"/>
            <a:ext cx="3788517" cy="101766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1;p19">
            <a:extLst>
              <a:ext uri="{FF2B5EF4-FFF2-40B4-BE49-F238E27FC236}">
                <a16:creationId xmlns:a16="http://schemas.microsoft.com/office/drawing/2014/main" id="{7A2779E6-0A01-4520-8D53-41117FC4BBED}"/>
              </a:ext>
            </a:extLst>
          </p:cNvPr>
          <p:cNvCxnSpPr>
            <a:cxnSpLocks/>
          </p:cNvCxnSpPr>
          <p:nvPr userDrawn="1"/>
        </p:nvCxnSpPr>
        <p:spPr>
          <a:xfrm>
            <a:off x="10794466" y="6035661"/>
            <a:ext cx="621748" cy="4149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itel 1">
            <a:extLst>
              <a:ext uri="{FF2B5EF4-FFF2-40B4-BE49-F238E27FC236}">
                <a16:creationId xmlns:a16="http://schemas.microsoft.com/office/drawing/2014/main" id="{B1E2EABE-A64B-47D3-B0CA-73ED44A8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stijl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2898F2DA-310F-497A-A9D0-F79793E1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001949"/>
            <a:ext cx="5265683" cy="50486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C3C1E193-AB42-4494-9A28-6E8C0ED4B3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22683" y="997513"/>
            <a:ext cx="5359717" cy="50486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25EA593-EE09-B9D1-8887-217FD20CCA48}"/>
              </a:ext>
            </a:extLst>
          </p:cNvPr>
          <p:cNvSpPr txBox="1"/>
          <p:nvPr userDrawn="1"/>
        </p:nvSpPr>
        <p:spPr>
          <a:xfrm>
            <a:off x="745969" y="6444860"/>
            <a:ext cx="178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/>
              <a:t>Onderzoekend</a:t>
            </a:r>
            <a:r>
              <a:rPr lang="en-US" sz="1200" dirty="0"/>
              <a:t> </a:t>
            </a:r>
            <a:r>
              <a:rPr lang="en-US" sz="1200" dirty="0" err="1"/>
              <a:t>handelen</a:t>
            </a:r>
            <a:endParaRPr lang="en-US" sz="12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3A3A8C6-2E5C-08D5-B3F1-EA32ECA902BF}"/>
              </a:ext>
            </a:extLst>
          </p:cNvPr>
          <p:cNvSpPr txBox="1"/>
          <p:nvPr userDrawn="1"/>
        </p:nvSpPr>
        <p:spPr>
          <a:xfrm>
            <a:off x="9792190" y="6450597"/>
            <a:ext cx="202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4690BF9-E63F-4FD2-9A82-1119F3E47699}" type="slidenum">
              <a:rPr lang="en-US" sz="1200" smtClean="0"/>
              <a:pPr algn="r"/>
              <a:t>‹nr.›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13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869DAA1-E0CB-4D05-BBDF-73D2E9B04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572A908-008C-4D88-AB76-1A10757C7279}"/>
              </a:ext>
            </a:extLst>
          </p:cNvPr>
          <p:cNvSpPr/>
          <p:nvPr userDrawn="1"/>
        </p:nvSpPr>
        <p:spPr>
          <a:xfrm>
            <a:off x="609600" y="237412"/>
            <a:ext cx="11227443" cy="65183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6D057D5-12A2-4FE8-9430-ABC9741EF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24184" y="5525535"/>
            <a:ext cx="1440000" cy="473109"/>
          </a:xfrm>
          <a:prstGeom prst="rect">
            <a:avLst/>
          </a:prstGeom>
        </p:spPr>
      </p:pic>
      <p:cxnSp>
        <p:nvCxnSpPr>
          <p:cNvPr id="15" name="Google Shape;178;p19">
            <a:extLst>
              <a:ext uri="{FF2B5EF4-FFF2-40B4-BE49-F238E27FC236}">
                <a16:creationId xmlns:a16="http://schemas.microsoft.com/office/drawing/2014/main" id="{1225B59E-EB3F-4CAB-A633-E86994D78C44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806489" y="6157612"/>
            <a:ext cx="946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79;p19">
            <a:extLst>
              <a:ext uri="{FF2B5EF4-FFF2-40B4-BE49-F238E27FC236}">
                <a16:creationId xmlns:a16="http://schemas.microsoft.com/office/drawing/2014/main" id="{CFB254D3-CA07-497B-8697-2D4C678E25F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884541" y="6288016"/>
            <a:ext cx="1952503" cy="19773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80;p19">
            <a:extLst>
              <a:ext uri="{FF2B5EF4-FFF2-40B4-BE49-F238E27FC236}">
                <a16:creationId xmlns:a16="http://schemas.microsoft.com/office/drawing/2014/main" id="{EEA44627-2793-43CF-A615-F1F82876B7CE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6843" y="5738133"/>
            <a:ext cx="3788517" cy="101766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1;p19">
            <a:extLst>
              <a:ext uri="{FF2B5EF4-FFF2-40B4-BE49-F238E27FC236}">
                <a16:creationId xmlns:a16="http://schemas.microsoft.com/office/drawing/2014/main" id="{7A2779E6-0A01-4520-8D53-41117FC4BBED}"/>
              </a:ext>
            </a:extLst>
          </p:cNvPr>
          <p:cNvCxnSpPr>
            <a:cxnSpLocks/>
          </p:cNvCxnSpPr>
          <p:nvPr userDrawn="1"/>
        </p:nvCxnSpPr>
        <p:spPr>
          <a:xfrm>
            <a:off x="10794466" y="6035661"/>
            <a:ext cx="621748" cy="4149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Titel 1">
            <a:extLst>
              <a:ext uri="{FF2B5EF4-FFF2-40B4-BE49-F238E27FC236}">
                <a16:creationId xmlns:a16="http://schemas.microsoft.com/office/drawing/2014/main" id="{B1E2EABE-A64B-47D3-B0CA-73ED44A8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stijl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2898F2DA-310F-497A-A9D0-F79793E1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673649"/>
            <a:ext cx="5265683" cy="43769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C3C1E193-AB42-4494-9A28-6E8C0ED4B3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22683" y="1669213"/>
            <a:ext cx="5359717" cy="437695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38FD9408-53FF-43E4-B321-A9059048D20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30317" y="1025349"/>
            <a:ext cx="5265684" cy="48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9pPr>
          </a:lstStyle>
          <a:p>
            <a:r>
              <a:rPr lang="en-US" sz="2800" dirty="0" err="1"/>
              <a:t>Klik</a:t>
            </a:r>
            <a:r>
              <a:rPr lang="en-US" sz="2800" dirty="0"/>
              <a:t> om de </a:t>
            </a:r>
            <a:r>
              <a:rPr lang="en-US" sz="2800" dirty="0" err="1"/>
              <a:t>stijl</a:t>
            </a:r>
            <a:r>
              <a:rPr lang="en-US" sz="2800" dirty="0"/>
              <a:t>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bewerken</a:t>
            </a:r>
            <a:endParaRPr lang="en-US" sz="2800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D77E6E1A-DC49-4C47-BF8C-66D22309E31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173230" y="1025349"/>
            <a:ext cx="5265684" cy="48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9pPr>
          </a:lstStyle>
          <a:p>
            <a:r>
              <a:rPr lang="en-US" sz="2800" dirty="0" err="1"/>
              <a:t>Klik</a:t>
            </a:r>
            <a:r>
              <a:rPr lang="en-US" sz="2800" dirty="0"/>
              <a:t> om de </a:t>
            </a:r>
            <a:r>
              <a:rPr lang="en-US" sz="2800" dirty="0" err="1"/>
              <a:t>stijl</a:t>
            </a:r>
            <a:r>
              <a:rPr lang="en-US" sz="2800" dirty="0"/>
              <a:t> </a:t>
            </a:r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bewerken</a:t>
            </a:r>
            <a:endParaRPr lang="en-US" sz="28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E3F0799-F13C-2AD7-BBE0-4721BCF40928}"/>
              </a:ext>
            </a:extLst>
          </p:cNvPr>
          <p:cNvSpPr txBox="1"/>
          <p:nvPr userDrawn="1"/>
        </p:nvSpPr>
        <p:spPr>
          <a:xfrm>
            <a:off x="745969" y="6444860"/>
            <a:ext cx="178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/>
              <a:t>Onderzoekend</a:t>
            </a:r>
            <a:r>
              <a:rPr lang="en-US" sz="1200" dirty="0"/>
              <a:t> </a:t>
            </a:r>
            <a:r>
              <a:rPr lang="en-US" sz="1200" dirty="0" err="1"/>
              <a:t>handelen</a:t>
            </a:r>
            <a:endParaRPr lang="en-US" sz="12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658748E-B06F-1DAD-E9A7-0AD6EFF6B311}"/>
              </a:ext>
            </a:extLst>
          </p:cNvPr>
          <p:cNvSpPr txBox="1"/>
          <p:nvPr userDrawn="1"/>
        </p:nvSpPr>
        <p:spPr>
          <a:xfrm>
            <a:off x="9792190" y="6450597"/>
            <a:ext cx="202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4690BF9-E63F-4FD2-9A82-1119F3E47699}" type="slidenum">
              <a:rPr lang="en-US" sz="1200" smtClean="0"/>
              <a:pPr algn="r"/>
              <a:t>‹nr.›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085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4135423-FA57-4DB0-AB7A-3D65A6EB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B0A01C0-5EC4-40C3-B9CA-4D2E5711DA27}"/>
              </a:ext>
            </a:extLst>
          </p:cNvPr>
          <p:cNvSpPr/>
          <p:nvPr userDrawn="1"/>
        </p:nvSpPr>
        <p:spPr>
          <a:xfrm>
            <a:off x="609600" y="237412"/>
            <a:ext cx="11227443" cy="65183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stijl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56765D7-C5B7-4DBA-9BE9-2362EAC19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24184" y="5525535"/>
            <a:ext cx="1440000" cy="473109"/>
          </a:xfrm>
          <a:prstGeom prst="rect">
            <a:avLst/>
          </a:prstGeom>
        </p:spPr>
      </p:pic>
      <p:cxnSp>
        <p:nvCxnSpPr>
          <p:cNvPr id="14" name="Google Shape;178;p19">
            <a:extLst>
              <a:ext uri="{FF2B5EF4-FFF2-40B4-BE49-F238E27FC236}">
                <a16:creationId xmlns:a16="http://schemas.microsoft.com/office/drawing/2014/main" id="{1664BDF4-D704-4AE1-8ECB-F1FC449F95CD}"/>
              </a:ext>
            </a:extLst>
          </p:cNvPr>
          <p:cNvCxnSpPr/>
          <p:nvPr userDrawn="1"/>
        </p:nvCxnSpPr>
        <p:spPr>
          <a:xfrm rot="10800000">
            <a:off x="806489" y="6157612"/>
            <a:ext cx="946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79;p19">
            <a:extLst>
              <a:ext uri="{FF2B5EF4-FFF2-40B4-BE49-F238E27FC236}">
                <a16:creationId xmlns:a16="http://schemas.microsoft.com/office/drawing/2014/main" id="{CD692D0B-BC96-4B7C-8A39-6A88A975A10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884541" y="6288016"/>
            <a:ext cx="1952503" cy="19773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80;p19">
            <a:extLst>
              <a:ext uri="{FF2B5EF4-FFF2-40B4-BE49-F238E27FC236}">
                <a16:creationId xmlns:a16="http://schemas.microsoft.com/office/drawing/2014/main" id="{EADF5876-9CE6-4AD1-B132-EB51D70D20A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6843" y="5738133"/>
            <a:ext cx="3788517" cy="101766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81;p19">
            <a:extLst>
              <a:ext uri="{FF2B5EF4-FFF2-40B4-BE49-F238E27FC236}">
                <a16:creationId xmlns:a16="http://schemas.microsoft.com/office/drawing/2014/main" id="{EEAA4773-76DC-41C2-8A7F-6FEACF938395}"/>
              </a:ext>
            </a:extLst>
          </p:cNvPr>
          <p:cNvCxnSpPr>
            <a:cxnSpLocks/>
          </p:cNvCxnSpPr>
          <p:nvPr userDrawn="1"/>
        </p:nvCxnSpPr>
        <p:spPr>
          <a:xfrm>
            <a:off x="10794466" y="6035661"/>
            <a:ext cx="621748" cy="4149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CBCF681E-C59C-2E96-B8D3-04A85AA9E649}"/>
              </a:ext>
            </a:extLst>
          </p:cNvPr>
          <p:cNvSpPr txBox="1"/>
          <p:nvPr userDrawn="1"/>
        </p:nvSpPr>
        <p:spPr>
          <a:xfrm>
            <a:off x="745969" y="6444860"/>
            <a:ext cx="178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/>
              <a:t>Onderzoekend</a:t>
            </a:r>
            <a:r>
              <a:rPr lang="en-US" sz="1200" dirty="0"/>
              <a:t> </a:t>
            </a:r>
            <a:r>
              <a:rPr lang="en-US" sz="1200" dirty="0" err="1"/>
              <a:t>handelen</a:t>
            </a:r>
            <a:endParaRPr lang="en-US" sz="12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29AA17E-A34B-2C62-4CAD-E764F95C58D4}"/>
              </a:ext>
            </a:extLst>
          </p:cNvPr>
          <p:cNvSpPr txBox="1"/>
          <p:nvPr userDrawn="1"/>
        </p:nvSpPr>
        <p:spPr>
          <a:xfrm>
            <a:off x="9792190" y="6450597"/>
            <a:ext cx="202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4690BF9-E63F-4FD2-9A82-1119F3E47699}" type="slidenum">
              <a:rPr lang="en-US" sz="1200" smtClean="0"/>
              <a:pPr algn="r"/>
              <a:t>‹nr.›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397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4135423-FA57-4DB0-AB7A-3D65A6EB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B0A01C0-5EC4-40C3-B9CA-4D2E5711DA27}"/>
              </a:ext>
            </a:extLst>
          </p:cNvPr>
          <p:cNvSpPr/>
          <p:nvPr userDrawn="1"/>
        </p:nvSpPr>
        <p:spPr>
          <a:xfrm>
            <a:off x="609600" y="237412"/>
            <a:ext cx="11227443" cy="651839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56765D7-C5B7-4DBA-9BE9-2362EAC19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24184" y="5525535"/>
            <a:ext cx="1440000" cy="473109"/>
          </a:xfrm>
          <a:prstGeom prst="rect">
            <a:avLst/>
          </a:prstGeom>
        </p:spPr>
      </p:pic>
      <p:cxnSp>
        <p:nvCxnSpPr>
          <p:cNvPr id="14" name="Google Shape;178;p19">
            <a:extLst>
              <a:ext uri="{FF2B5EF4-FFF2-40B4-BE49-F238E27FC236}">
                <a16:creationId xmlns:a16="http://schemas.microsoft.com/office/drawing/2014/main" id="{1664BDF4-D704-4AE1-8ECB-F1FC449F95CD}"/>
              </a:ext>
            </a:extLst>
          </p:cNvPr>
          <p:cNvCxnSpPr/>
          <p:nvPr userDrawn="1"/>
        </p:nvCxnSpPr>
        <p:spPr>
          <a:xfrm rot="10800000">
            <a:off x="806489" y="6157612"/>
            <a:ext cx="9468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79;p19">
            <a:extLst>
              <a:ext uri="{FF2B5EF4-FFF2-40B4-BE49-F238E27FC236}">
                <a16:creationId xmlns:a16="http://schemas.microsoft.com/office/drawing/2014/main" id="{CD692D0B-BC96-4B7C-8A39-6A88A975A10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884541" y="6288016"/>
            <a:ext cx="1952503" cy="19773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80;p19">
            <a:extLst>
              <a:ext uri="{FF2B5EF4-FFF2-40B4-BE49-F238E27FC236}">
                <a16:creationId xmlns:a16="http://schemas.microsoft.com/office/drawing/2014/main" id="{EADF5876-9CE6-4AD1-B132-EB51D70D20A1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6843" y="5738133"/>
            <a:ext cx="3788517" cy="101766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404DB884-D2B9-DF5F-78F0-AA1469AEF6AF}"/>
              </a:ext>
            </a:extLst>
          </p:cNvPr>
          <p:cNvSpPr txBox="1"/>
          <p:nvPr userDrawn="1"/>
        </p:nvSpPr>
        <p:spPr>
          <a:xfrm>
            <a:off x="745969" y="6444860"/>
            <a:ext cx="178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err="1"/>
              <a:t>Onderzoekend</a:t>
            </a:r>
            <a:r>
              <a:rPr lang="en-US" sz="1200" dirty="0"/>
              <a:t> </a:t>
            </a:r>
            <a:r>
              <a:rPr lang="en-US" sz="1200" dirty="0" err="1"/>
              <a:t>handelen</a:t>
            </a:r>
            <a:endParaRPr lang="en-US" sz="12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7B9B8CE-1B4A-0941-6F67-9933873A343B}"/>
              </a:ext>
            </a:extLst>
          </p:cNvPr>
          <p:cNvSpPr txBox="1"/>
          <p:nvPr userDrawn="1"/>
        </p:nvSpPr>
        <p:spPr>
          <a:xfrm>
            <a:off x="9792190" y="6450597"/>
            <a:ext cx="2021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4690BF9-E63F-4FD2-9A82-1119F3E47699}" type="slidenum">
              <a:rPr lang="en-US" sz="1200" smtClean="0"/>
              <a:pPr algn="r"/>
              <a:t>‹nr.›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147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324091" y="274639"/>
            <a:ext cx="11559251" cy="59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24091" y="960700"/>
            <a:ext cx="11559251" cy="516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0" y="6681789"/>
            <a:ext cx="12192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4" r:id="rId3"/>
    <p:sldLayoutId id="2147484223" r:id="rId4"/>
    <p:sldLayoutId id="2147484238" r:id="rId5"/>
    <p:sldLayoutId id="2147484239" r:id="rId6"/>
    <p:sldLayoutId id="2147484222" r:id="rId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66JRAfIHn0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br.nl/category/onderzoeksmethoden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QPBnMMTZlk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CE99-F24E-4700-BF0A-D5FA9E1E8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PXL – Digital - </a:t>
            </a:r>
            <a:r>
              <a:rPr lang="en-US" dirty="0" err="1">
                <a:solidFill>
                  <a:schemeClr val="tx1"/>
                </a:solidFill>
              </a:rPr>
              <a:t>Projectweek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2TIN - iTalent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C6FF83-DC30-4DC2-A20D-71C318D0E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Semester 2</a:t>
            </a:r>
          </a:p>
          <a:p>
            <a:endParaRPr lang="en-US" dirty="0"/>
          </a:p>
          <a:p>
            <a:endParaRPr lang="nl-B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9F6314-15FC-4174-B7BF-5BCF8004A33F}"/>
              </a:ext>
            </a:extLst>
          </p:cNvPr>
          <p:cNvSpPr txBox="1">
            <a:spLocks/>
          </p:cNvSpPr>
          <p:nvPr/>
        </p:nvSpPr>
        <p:spPr bwMode="auto">
          <a:xfrm>
            <a:off x="687917" y="2526759"/>
            <a:ext cx="5168801" cy="112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9pPr>
          </a:lstStyle>
          <a:p>
            <a:r>
              <a:rPr lang="en-US" dirty="0" err="1"/>
              <a:t>Onderzoekend</a:t>
            </a:r>
            <a:r>
              <a:rPr lang="en-US" dirty="0"/>
              <a:t> </a:t>
            </a:r>
            <a:r>
              <a:rPr lang="en-US" dirty="0" err="1"/>
              <a:t>handelen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280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Onderzoeksproces researchproject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C29D9A-A991-4478-A8D3-A0A777E0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742" y="854433"/>
            <a:ext cx="6164517" cy="5500647"/>
          </a:xfrm>
          <a:prstGeom prst="rect">
            <a:avLst/>
          </a:prstGeom>
        </p:spPr>
      </p:pic>
      <p:sp>
        <p:nvSpPr>
          <p:cNvPr id="4" name="Ezelsoor 3">
            <a:extLst>
              <a:ext uri="{FF2B5EF4-FFF2-40B4-BE49-F238E27FC236}">
                <a16:creationId xmlns:a16="http://schemas.microsoft.com/office/drawing/2014/main" id="{C80CFDDD-A772-E2E6-FC60-626D4AF3D4D3}"/>
              </a:ext>
            </a:extLst>
          </p:cNvPr>
          <p:cNvSpPr/>
          <p:nvPr/>
        </p:nvSpPr>
        <p:spPr>
          <a:xfrm>
            <a:off x="9038968" y="4448432"/>
            <a:ext cx="2682724" cy="1149178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BE" sz="1800" dirty="0"/>
              <a:t>Bron: “Wat is onderzoek”,</a:t>
            </a:r>
          </a:p>
          <a:p>
            <a:pPr algn="r"/>
            <a:r>
              <a:rPr lang="nl-BE" sz="1800" dirty="0"/>
              <a:t>Nel Verhoeven, 6</a:t>
            </a:r>
            <a:r>
              <a:rPr lang="nl-BE" sz="1800" baseline="30000" dirty="0"/>
              <a:t>de</a:t>
            </a:r>
            <a:r>
              <a:rPr lang="nl-BE" sz="1800" dirty="0"/>
              <a:t> druk</a:t>
            </a:r>
          </a:p>
        </p:txBody>
      </p:sp>
    </p:spTree>
    <p:extLst>
      <p:ext uri="{BB962C8B-B14F-4D97-AF65-F5344CB8AC3E}">
        <p14:creationId xmlns:p14="http://schemas.microsoft.com/office/powerpoint/2010/main" val="12870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6994F-91DC-01FC-3348-15AA64FA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Enkele voorbeelden van opdrachten (stagevoorstellen)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6F7340-84D3-CA3C-BB4E-731C89F7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Onderzoeken van integratiemogelijkheden met andere (bestaande) applicaties</a:t>
            </a:r>
          </a:p>
          <a:p>
            <a:r>
              <a:rPr lang="nl-BE" dirty="0"/>
              <a:t>Onderzoeken hoe we grote datasets kunnen verwerken om rapporten te genereren</a:t>
            </a:r>
          </a:p>
          <a:p>
            <a:r>
              <a:rPr lang="nl-BE" dirty="0"/>
              <a:t>Onderzoek naar multi-tenancy en beveiliging met JWT-tokens in een event-based architectuur</a:t>
            </a:r>
          </a:p>
          <a:p>
            <a:r>
              <a:rPr lang="nl-BE" dirty="0"/>
              <a:t>Onderzoek naar ”off-the-shelf” hardware om firmware te ontwikkelen</a:t>
            </a:r>
          </a:p>
          <a:p>
            <a:r>
              <a:rPr lang="nl-BE" dirty="0"/>
              <a:t>Onderzoek naar het verwerken van near-realtime aanvragen, welke technologie en architectuur leent zich hiertoe?</a:t>
            </a:r>
          </a:p>
          <a:p>
            <a:r>
              <a:rPr lang="nl-BE" dirty="0"/>
              <a:t>Onderzoek naar best practices voor UI/UX voor het aanspreken van doelgroepen</a:t>
            </a:r>
          </a:p>
          <a:p>
            <a:r>
              <a:rPr lang="nl-BE" dirty="0"/>
              <a:t>Onderzoek naar een nieuwe look and feel voor onze applicatie voor magazijnbeheer</a:t>
            </a:r>
          </a:p>
          <a:p>
            <a:r>
              <a:rPr lang="nl-BE" dirty="0"/>
              <a:t>Onderzoek naar een betere beveiliging van onze mailserver</a:t>
            </a:r>
          </a:p>
          <a:p>
            <a:r>
              <a:rPr lang="nl-BE" dirty="0"/>
              <a:t>…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B99261F-B678-27B5-B584-2D327D860071}"/>
              </a:ext>
            </a:extLst>
          </p:cNvPr>
          <p:cNvSpPr/>
          <p:nvPr/>
        </p:nvSpPr>
        <p:spPr>
          <a:xfrm>
            <a:off x="5936092" y="5737477"/>
            <a:ext cx="3632886" cy="8402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Dit zijn GEEN onderzoeksvragen!</a:t>
            </a:r>
          </a:p>
          <a:p>
            <a:pPr algn="ctr"/>
            <a:r>
              <a:rPr lang="nl-BE" dirty="0"/>
              <a:t>Eerste stap: ontwerp je onderzoek.</a:t>
            </a:r>
          </a:p>
        </p:txBody>
      </p:sp>
    </p:spTree>
    <p:extLst>
      <p:ext uri="{BB962C8B-B14F-4D97-AF65-F5344CB8AC3E}">
        <p14:creationId xmlns:p14="http://schemas.microsoft.com/office/powerpoint/2010/main" val="31272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WON Onderzoeksvraag">
            <a:hlinkClick r:id="" action="ppaction://media"/>
            <a:extLst>
              <a:ext uri="{FF2B5EF4-FFF2-40B4-BE49-F238E27FC236}">
                <a16:creationId xmlns:a16="http://schemas.microsoft.com/office/drawing/2014/main" id="{C9220F46-BBEC-DFD5-4345-930A9E15C7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3539" y="472978"/>
            <a:ext cx="9077333" cy="5128705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DB476CD2-2E04-AE3A-589D-72BBE3206414}"/>
              </a:ext>
            </a:extLst>
          </p:cNvPr>
          <p:cNvSpPr/>
          <p:nvPr/>
        </p:nvSpPr>
        <p:spPr>
          <a:xfrm>
            <a:off x="875489" y="492434"/>
            <a:ext cx="1653702" cy="8560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/>
              <a:t>Helder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978A911-4256-6D68-B691-F99C80C4D0FD}"/>
              </a:ext>
            </a:extLst>
          </p:cNvPr>
          <p:cNvSpPr/>
          <p:nvPr/>
        </p:nvSpPr>
        <p:spPr>
          <a:xfrm>
            <a:off x="875489" y="1916658"/>
            <a:ext cx="1653702" cy="8560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/>
              <a:t>Afgebakend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A48287C-77DC-A327-6930-49DAE4C8CF48}"/>
              </a:ext>
            </a:extLst>
          </p:cNvPr>
          <p:cNvSpPr/>
          <p:nvPr/>
        </p:nvSpPr>
        <p:spPr>
          <a:xfrm>
            <a:off x="875489" y="3340882"/>
            <a:ext cx="1653702" cy="8560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Ondubbelzinnig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F1402CE-4CA2-E5DB-3B0D-95C868ADD0E9}"/>
              </a:ext>
            </a:extLst>
          </p:cNvPr>
          <p:cNvSpPr/>
          <p:nvPr/>
        </p:nvSpPr>
        <p:spPr>
          <a:xfrm>
            <a:off x="875489" y="4765105"/>
            <a:ext cx="1653702" cy="8560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Niet-</a:t>
            </a:r>
            <a:r>
              <a:rPr lang="nl-BE" dirty="0" err="1"/>
              <a:t>Googlebaar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0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Onderzoeksproces researchproject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C29D9A-A991-4478-A8D3-A0A777E0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742" y="854433"/>
            <a:ext cx="6164517" cy="5500647"/>
          </a:xfrm>
          <a:prstGeom prst="rect">
            <a:avLst/>
          </a:prstGeom>
        </p:spPr>
      </p:pic>
      <p:sp>
        <p:nvSpPr>
          <p:cNvPr id="3" name="Tekstballon: rechthoek met afgeronde hoeken 2">
            <a:extLst>
              <a:ext uri="{FF2B5EF4-FFF2-40B4-BE49-F238E27FC236}">
                <a16:creationId xmlns:a16="http://schemas.microsoft.com/office/drawing/2014/main" id="{474748C1-AE3E-4EB9-92D3-DA5CD86FE08E}"/>
              </a:ext>
            </a:extLst>
          </p:cNvPr>
          <p:cNvSpPr/>
          <p:nvPr/>
        </p:nvSpPr>
        <p:spPr>
          <a:xfrm>
            <a:off x="8397240" y="2141222"/>
            <a:ext cx="3342476" cy="1575372"/>
          </a:xfrm>
          <a:prstGeom prst="wedgeRoundRectCallout">
            <a:avLst>
              <a:gd name="adj1" fmla="val -42973"/>
              <a:gd name="adj2" fmla="val -80937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+mj-lt"/>
              <a:buAutoNum type="arabicPeriod"/>
            </a:pPr>
            <a:r>
              <a:rPr lang="nl-BE" sz="1500" b="1" dirty="0">
                <a:solidFill>
                  <a:schemeClr val="tx1"/>
                </a:solidFill>
              </a:rPr>
              <a:t>Aanleiding</a:t>
            </a:r>
            <a:r>
              <a:rPr lang="nl-BE" sz="1500" dirty="0">
                <a:solidFill>
                  <a:schemeClr val="tx1"/>
                </a:solidFill>
              </a:rPr>
              <a:t> van onderzoek: 6W</a:t>
            </a:r>
          </a:p>
          <a:p>
            <a:pPr marL="182563" indent="-182563">
              <a:buFont typeface="+mj-lt"/>
              <a:buAutoNum type="arabicPeriod"/>
            </a:pPr>
            <a:r>
              <a:rPr lang="nl-BE" sz="1500" b="1" dirty="0">
                <a:solidFill>
                  <a:schemeClr val="tx1"/>
                </a:solidFill>
              </a:rPr>
              <a:t>Probleemomschrijving</a:t>
            </a:r>
          </a:p>
          <a:p>
            <a:pPr marL="354013" lvl="1" indent="-265113">
              <a:buFont typeface="+mj-lt"/>
              <a:buAutoNum type="alphaLcParenR"/>
            </a:pPr>
            <a:r>
              <a:rPr lang="nl-BE" sz="1500" dirty="0">
                <a:solidFill>
                  <a:schemeClr val="tx1"/>
                </a:solidFill>
              </a:rPr>
              <a:t>Probleemstelling</a:t>
            </a:r>
            <a:br>
              <a:rPr lang="nl-BE" sz="1500" dirty="0">
                <a:solidFill>
                  <a:schemeClr val="tx1"/>
                </a:solidFill>
              </a:rPr>
            </a:br>
            <a:r>
              <a:rPr lang="nl-BE" sz="1500" dirty="0">
                <a:solidFill>
                  <a:schemeClr val="tx1"/>
                </a:solidFill>
              </a:rPr>
              <a:t>= Onderzoeksvraag &amp; deelvragen</a:t>
            </a:r>
          </a:p>
          <a:p>
            <a:pPr marL="354013" lvl="1" indent="-265113">
              <a:buFont typeface="+mj-lt"/>
              <a:buAutoNum type="alphaLcParenR"/>
            </a:pPr>
            <a:r>
              <a:rPr lang="nl-BE" sz="1500" dirty="0">
                <a:solidFill>
                  <a:schemeClr val="tx1"/>
                </a:solidFill>
              </a:rPr>
              <a:t>Doelstelling</a:t>
            </a:r>
          </a:p>
        </p:txBody>
      </p:sp>
    </p:spTree>
    <p:extLst>
      <p:ext uri="{BB962C8B-B14F-4D97-AF65-F5344CB8AC3E}">
        <p14:creationId xmlns:p14="http://schemas.microsoft.com/office/powerpoint/2010/main" val="10828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B6B49-D015-43D7-9EF4-190ECC65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B7F641-8AEA-4AB5-8F5A-C1E5B5EF5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nl-BE" b="1" u="sng" dirty="0"/>
              <a:t>Aanleiding van je onderzoek</a:t>
            </a:r>
          </a:p>
          <a:p>
            <a:pPr lvl="1"/>
            <a:r>
              <a:rPr lang="nl-BE" dirty="0"/>
              <a:t>Reden WAAROM je een bepaald onderzoek opstart</a:t>
            </a:r>
          </a:p>
          <a:p>
            <a:pPr lvl="1"/>
            <a:r>
              <a:rPr lang="nl-BE" dirty="0"/>
              <a:t>Zonder aanleiding heeft onderzoek geen reden van bestaan</a:t>
            </a:r>
          </a:p>
          <a:p>
            <a:pPr lvl="1"/>
            <a:r>
              <a:rPr lang="nl-BE" dirty="0"/>
              <a:t>Hoe? </a:t>
            </a:r>
            <a:r>
              <a:rPr lang="nl-BE" b="1" dirty="0">
                <a:solidFill>
                  <a:srgbClr val="FF0000"/>
                </a:solidFill>
              </a:rPr>
              <a:t>6W-methode</a:t>
            </a:r>
          </a:p>
          <a:p>
            <a:pPr marL="514350" indent="-514350">
              <a:buAutoNum type="arabicPeriod"/>
            </a:pPr>
            <a:endParaRPr lang="nl-BE" b="1" u="sng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87C3EC-2DD1-4835-912A-956E86E3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  <p:sp>
        <p:nvSpPr>
          <p:cNvPr id="5" name="Gedachtewolkje: wolk 4">
            <a:extLst>
              <a:ext uri="{FF2B5EF4-FFF2-40B4-BE49-F238E27FC236}">
                <a16:creationId xmlns:a16="http://schemas.microsoft.com/office/drawing/2014/main" id="{CA85FD6E-6D26-44C8-A819-ACE122E3D439}"/>
              </a:ext>
            </a:extLst>
          </p:cNvPr>
          <p:cNvSpPr/>
          <p:nvPr/>
        </p:nvSpPr>
        <p:spPr>
          <a:xfrm rot="21290109">
            <a:off x="4156949" y="3135516"/>
            <a:ext cx="3171565" cy="1710813"/>
          </a:xfrm>
          <a:prstGeom prst="cloudCallout">
            <a:avLst>
              <a:gd name="adj1" fmla="val 62347"/>
              <a:gd name="adj2" fmla="val 80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BE" sz="3600" dirty="0">
                <a:solidFill>
                  <a:prstClr val="white"/>
                </a:solidFill>
                <a:latin typeface="Calibri"/>
              </a:rPr>
              <a:t>Intake-gesprek</a:t>
            </a:r>
          </a:p>
        </p:txBody>
      </p:sp>
      <p:sp>
        <p:nvSpPr>
          <p:cNvPr id="6" name="Gedachtewolkje: wolk 5">
            <a:extLst>
              <a:ext uri="{FF2B5EF4-FFF2-40B4-BE49-F238E27FC236}">
                <a16:creationId xmlns:a16="http://schemas.microsoft.com/office/drawing/2014/main" id="{B380BDC4-DB92-4468-A169-FF29ACA8B34B}"/>
              </a:ext>
            </a:extLst>
          </p:cNvPr>
          <p:cNvSpPr/>
          <p:nvPr/>
        </p:nvSpPr>
        <p:spPr>
          <a:xfrm rot="21290109">
            <a:off x="6637078" y="2608377"/>
            <a:ext cx="4240148" cy="2109067"/>
          </a:xfrm>
          <a:prstGeom prst="cloudCallout">
            <a:avLst>
              <a:gd name="adj1" fmla="val 63352"/>
              <a:gd name="adj2" fmla="val 83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nl-BE" sz="3600" dirty="0">
                <a:solidFill>
                  <a:prstClr val="white"/>
                </a:solidFill>
                <a:latin typeface="Calibri"/>
              </a:rPr>
              <a:t>Achtergrond inventariseren</a:t>
            </a:r>
          </a:p>
        </p:txBody>
      </p:sp>
      <p:sp>
        <p:nvSpPr>
          <p:cNvPr id="7" name="Gedachtewolkje: wolk 6">
            <a:extLst>
              <a:ext uri="{FF2B5EF4-FFF2-40B4-BE49-F238E27FC236}">
                <a16:creationId xmlns:a16="http://schemas.microsoft.com/office/drawing/2014/main" id="{9E690905-7E20-4F58-872A-0DD105EFE0EC}"/>
              </a:ext>
            </a:extLst>
          </p:cNvPr>
          <p:cNvSpPr/>
          <p:nvPr/>
        </p:nvSpPr>
        <p:spPr>
          <a:xfrm rot="21525675">
            <a:off x="5272917" y="4311593"/>
            <a:ext cx="4851086" cy="1710813"/>
          </a:xfrm>
          <a:prstGeom prst="cloudCallout">
            <a:avLst>
              <a:gd name="adj1" fmla="val 45535"/>
              <a:gd name="adj2" fmla="val -438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BE" sz="3600" dirty="0">
                <a:solidFill>
                  <a:prstClr val="white"/>
                </a:solidFill>
                <a:latin typeface="Calibri"/>
              </a:rPr>
              <a:t>Wensen opdrachtgever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11CA5EA-7025-4AA2-9B9F-342FFE65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509" y="5946616"/>
            <a:ext cx="2206943" cy="1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BF0AA-DE03-4C7C-9951-D1320860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6W – methode (ook wel 5W + H)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523CF5-B74D-4743-8FBD-7C242F49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50" b="1" dirty="0"/>
              <a:t>Wat is het probleem? </a:t>
            </a:r>
            <a:r>
              <a:rPr lang="nl-BE" sz="2450" dirty="0"/>
              <a:t>Hoe is het beschreven? Is het duidelijk wat er wordt bedoeld? Ontbreekt er iets, en zo ja, wat dan?</a:t>
            </a:r>
          </a:p>
          <a:p>
            <a:r>
              <a:rPr lang="nl-BE" sz="2450" b="1" dirty="0"/>
              <a:t>Wie heeft het probleem? </a:t>
            </a:r>
            <a:r>
              <a:rPr lang="nl-BE" sz="2450" dirty="0"/>
              <a:t>Of bij wie is het probleem aanwezig? Je gaat na wie de ‘spelers’ bij het onderwerp zijn: de betrokken personen en organisaties.</a:t>
            </a:r>
          </a:p>
          <a:p>
            <a:r>
              <a:rPr lang="nl-BE" sz="2450" b="1" dirty="0"/>
              <a:t>Wanneer is het probleem ontstaan? </a:t>
            </a:r>
            <a:r>
              <a:rPr lang="nl-BE" sz="2450" dirty="0"/>
              <a:t>Wanneer wordt het onderzocht?</a:t>
            </a:r>
          </a:p>
          <a:p>
            <a:r>
              <a:rPr lang="nl-BE" sz="2450" b="1" dirty="0"/>
              <a:t>Waarom is het een probleem? </a:t>
            </a:r>
            <a:r>
              <a:rPr lang="nl-BE" sz="2450" dirty="0"/>
              <a:t>Probeer de daadwerkelijk reden voor het onderwerp te achterhalen. Geen dubbele bodems, verborgen agenda’s en doelstellingen.</a:t>
            </a:r>
          </a:p>
          <a:p>
            <a:r>
              <a:rPr lang="nl-BE" sz="2450" b="1" dirty="0"/>
              <a:t>Waar doet het probleem zich voor? </a:t>
            </a:r>
            <a:r>
              <a:rPr lang="nl-BE" sz="2450" dirty="0"/>
              <a:t>Zijn bepaalde onderdelen van het probleem belangrijker dan andere? Zijn er bepaalde probleemgebieden aan te wijzen?</a:t>
            </a:r>
          </a:p>
          <a:p>
            <a:r>
              <a:rPr lang="nl-BE" sz="2450" b="1" dirty="0"/>
              <a:t>Wat is de aanleiding? </a:t>
            </a:r>
            <a:r>
              <a:rPr lang="nl-BE" sz="2450" dirty="0"/>
              <a:t>Hoe is het probleem ontstaan? Achterhaal de geschiedenis van het onderwerp.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35690C1-8F70-4C97-B22D-A5E0DA64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43E2FFA-CF48-4E64-BF04-EE970E3E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76" y="207390"/>
            <a:ext cx="11277600" cy="6506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331AE6-8B44-4352-8C82-9D232E20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C3476-4713-42BA-BD03-3EFC7F0C3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nl-BE" b="1" u="sng" dirty="0"/>
              <a:t>Aanleiding van je onderzoek (cf. BB)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6129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FCA892A-9CF8-4AB5-8A38-F6604890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0" t="91682" r="2941"/>
          <a:stretch/>
        </p:blipFill>
        <p:spPr>
          <a:xfrm>
            <a:off x="5944427" y="5856289"/>
            <a:ext cx="2673350" cy="29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D626BB-7F44-425B-9F2A-E7E5D84A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1680D3-B88F-4E6C-B0F3-F711988B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u="sng" dirty="0"/>
              <a:t>2. Probleemomschrijving</a:t>
            </a:r>
          </a:p>
          <a:p>
            <a:pPr marL="0" indent="0">
              <a:buNone/>
            </a:pPr>
            <a:endParaRPr lang="nl-BE" b="1" u="sng" dirty="0"/>
          </a:p>
          <a:p>
            <a:pPr marL="0" indent="0">
              <a:buNone/>
            </a:pPr>
            <a:endParaRPr lang="nl-BE" b="1" u="sng" dirty="0"/>
          </a:p>
          <a:p>
            <a:pPr>
              <a:spcBef>
                <a:spcPts val="1800"/>
              </a:spcBef>
            </a:pPr>
            <a:r>
              <a:rPr lang="nl-BE" sz="2400" dirty="0"/>
              <a:t>Probleemstelling = HOOFDVRAAG</a:t>
            </a:r>
          </a:p>
          <a:p>
            <a:pPr lvl="1"/>
            <a:r>
              <a:rPr lang="nl-BE" dirty="0"/>
              <a:t>Centrale vraag die je met je onderzoek wilt</a:t>
            </a:r>
            <a:br>
              <a:rPr lang="nl-BE" dirty="0"/>
            </a:br>
            <a:r>
              <a:rPr lang="nl-BE" dirty="0"/>
              <a:t>beantwoorden </a:t>
            </a:r>
          </a:p>
          <a:p>
            <a:pPr lvl="1"/>
            <a:r>
              <a:rPr lang="nl-BE" dirty="0"/>
              <a:t>Uit te splitsen naar deelvragen (verdeel en heers)</a:t>
            </a:r>
          </a:p>
          <a:p>
            <a:pPr lvl="1"/>
            <a:endParaRPr lang="nl-BE" sz="1000" dirty="0"/>
          </a:p>
          <a:p>
            <a:r>
              <a:rPr lang="nl-BE" sz="2400" dirty="0"/>
              <a:t>Doelstelling</a:t>
            </a:r>
            <a:endParaRPr lang="nl-BE" sz="2400" dirty="0">
              <a:highlight>
                <a:srgbClr val="FFFF00"/>
              </a:highlight>
            </a:endParaRPr>
          </a:p>
          <a:p>
            <a:pPr lvl="1"/>
            <a:r>
              <a:rPr lang="nl-BE" dirty="0"/>
              <a:t>Doel, functie van het onderzoek, voor onderzoeker</a:t>
            </a:r>
            <a:br>
              <a:rPr lang="nl-BE" dirty="0"/>
            </a:br>
            <a:r>
              <a:rPr lang="nl-BE" dirty="0"/>
              <a:t>én organisatie of opdrachtgever</a:t>
            </a:r>
          </a:p>
          <a:p>
            <a:pPr marL="0" indent="0">
              <a:buNone/>
            </a:pPr>
            <a:endParaRPr lang="nl-BE" b="1" u="sng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638AC6-2CC2-4F9A-BC46-262BB300C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3" b="88870" l="27672" r="99169">
                        <a14:foregroundMark x1="32423" y1="10783" x2="65796" y2="7478"/>
                        <a14:foregroundMark x1="30760" y1="5391" x2="63064" y2="4348"/>
                        <a14:foregroundMark x1="63064" y1="4348" x2="64133" y2="4348"/>
                        <a14:foregroundMark x1="68646" y1="6609" x2="95487" y2="7130"/>
                        <a14:foregroundMark x1="78266" y1="11304" x2="95487" y2="12174"/>
                        <a14:foregroundMark x1="77316" y1="37913" x2="88955" y2="54609"/>
                        <a14:foregroundMark x1="88955" y1="54609" x2="87055" y2="38609"/>
                        <a14:foregroundMark x1="85392" y1="33565" x2="98931" y2="35826"/>
                        <a14:foregroundMark x1="87292" y1="29565" x2="81116" y2="41565"/>
                        <a14:foregroundMark x1="81116" y1="41565" x2="79929" y2="45565"/>
                        <a14:foregroundMark x1="74466" y1="30087" x2="75772" y2="42261"/>
                        <a14:foregroundMark x1="72922" y1="30087" x2="76128" y2="57565"/>
                        <a14:foregroundMark x1="76128" y1="57565" x2="83135" y2="76870"/>
                        <a14:foregroundMark x1="83135" y1="76870" x2="86698" y2="48000"/>
                        <a14:foregroundMark x1="86698" y1="48000" x2="85392" y2="45043"/>
                        <a14:foregroundMark x1="77316" y1="81739" x2="66746" y2="89391"/>
                        <a14:foregroundMark x1="86817" y1="88174" x2="93943" y2="89391"/>
                        <a14:foregroundMark x1="88361" y1="83652" x2="86461" y2="74435"/>
                        <a14:foregroundMark x1="42993" y1="84000" x2="50238" y2="88522"/>
                        <a14:foregroundMark x1="53207" y1="84870" x2="55701" y2="87304"/>
                        <a14:foregroundMark x1="42280" y1="84522" x2="46081" y2="87652"/>
                        <a14:foregroundMark x1="42399" y1="86783" x2="44893" y2="87130"/>
                        <a14:foregroundMark x1="30998" y1="19130" x2="66033" y2="19130"/>
                        <a14:foregroundMark x1="35867" y1="13913" x2="67340" y2="18435"/>
                        <a14:foregroundMark x1="81948" y1="19826" x2="81948" y2="19826"/>
                        <a14:foregroundMark x1="82067" y1="18435" x2="82067" y2="21217"/>
                        <a14:foregroundMark x1="81116" y1="17565" x2="81948" y2="21217"/>
                        <a14:foregroundMark x1="44299" y1="34609" x2="48931" y2="34957"/>
                        <a14:foregroundMark x1="77672" y1="78957" x2="74584" y2="84000"/>
                        <a14:foregroundMark x1="85748" y1="66957" x2="92280" y2="66957"/>
                        <a14:foregroundMark x1="80404" y1="28174" x2="94537" y2="30087"/>
                        <a14:foregroundMark x1="94537" y1="30087" x2="89311" y2="41913"/>
                        <a14:foregroundMark x1="89311" y1="41913" x2="89192" y2="41913"/>
                        <a14:foregroundMark x1="79454" y1="30783" x2="80166" y2="41565"/>
                        <a14:foregroundMark x1="98931" y1="16696" x2="80523" y2="5217"/>
                        <a14:foregroundMark x1="80523" y1="5217" x2="28266" y2="5913"/>
                        <a14:foregroundMark x1="28266" y1="5913" x2="32067" y2="21565"/>
                        <a14:foregroundMark x1="32067" y1="21565" x2="42755" y2="24348"/>
                        <a14:foregroundMark x1="42755" y1="24348" x2="53682" y2="38609"/>
                        <a14:foregroundMark x1="53682" y1="38609" x2="68527" y2="44000"/>
                        <a14:foregroundMark x1="68527" y1="44000" x2="95843" y2="37217"/>
                        <a14:foregroundMark x1="28266" y1="2087" x2="53563" y2="1217"/>
                        <a14:foregroundMark x1="53563" y1="1217" x2="99169" y2="3826"/>
                        <a14:foregroundMark x1="27672" y1="6783" x2="28504" y2="25913"/>
                        <a14:foregroundMark x1="28504" y1="25913" x2="36342" y2="36000"/>
                        <a14:foregroundMark x1="36342" y1="36000" x2="43349" y2="36348"/>
                      </a14:backgroundRemoval>
                    </a14:imgEffect>
                  </a14:imgLayer>
                </a14:imgProps>
              </a:ext>
            </a:extLst>
          </a:blip>
          <a:srcRect l="26624" r="1236" b="8499"/>
          <a:stretch/>
        </p:blipFill>
        <p:spPr>
          <a:xfrm>
            <a:off x="8011652" y="3270189"/>
            <a:ext cx="3703154" cy="320757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944D380-4DEC-4FD3-8745-5DC53B226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21"/>
          <a:stretch/>
        </p:blipFill>
        <p:spPr>
          <a:xfrm>
            <a:off x="1900006" y="1500696"/>
            <a:ext cx="8520344" cy="118272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7974668-C30E-4F7F-ACD4-FD84A2340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1F5F-0308-4517-8CEE-AD4FE297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 – voorbeeldvragen (1)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486B44-8931-4502-96C0-D3F2B279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BFD7716C-D1AF-48BD-AFC5-169065D1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6" y="1001949"/>
            <a:ext cx="10752083" cy="5664249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156A6A5-0366-46A2-8C4C-284F360F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E1F5F-0308-4517-8CEE-AD4FE297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 – voorbeeldvragen (2)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486B44-8931-4502-96C0-D3F2B279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98D60CB-1614-4C36-9BE7-8B70D9ED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17" y="1001949"/>
            <a:ext cx="10883579" cy="346189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57CFAB6-59D1-4A17-A263-FDF04C66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Onderzoekend handelen binnen de opleiding</a:t>
            </a:r>
          </a:p>
          <a:p>
            <a:r>
              <a:rPr lang="nl-BE" dirty="0"/>
              <a:t>Wat is praktijkgericht onderzoek?</a:t>
            </a:r>
          </a:p>
          <a:p>
            <a:pPr lvl="1"/>
            <a:r>
              <a:rPr lang="nl-BE" dirty="0"/>
              <a:t>Onderzoeksproces researchproject</a:t>
            </a:r>
          </a:p>
          <a:p>
            <a:pPr lvl="1"/>
            <a:r>
              <a:rPr lang="nl-BE" dirty="0"/>
              <a:t>Tips &amp; tricks</a:t>
            </a:r>
          </a:p>
          <a:p>
            <a:r>
              <a:rPr lang="nl-BE" dirty="0"/>
              <a:t>Vragen &amp; antwoorden</a:t>
            </a:r>
          </a:p>
          <a:p>
            <a:r>
              <a:rPr lang="nl-BE" dirty="0"/>
              <a:t>Aan de slag met je onderzoek!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21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7F162678-8B8C-4FCA-B744-C0D44982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57" b="-1"/>
          <a:stretch>
            <a:fillRect/>
          </a:stretch>
        </p:blipFill>
        <p:spPr>
          <a:xfrm>
            <a:off x="6222683" y="997513"/>
            <a:ext cx="5359717" cy="504865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4B1523-A640-4B04-B9C6-1FF0CE82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 wrap="square" anchor="ctr">
            <a:normAutofit/>
          </a:bodyPr>
          <a:lstStyle/>
          <a:p>
            <a:r>
              <a:rPr lang="nl-BE" dirty="0"/>
              <a:t>Ontwerpen - 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38DD99-5E10-44E5-93E8-248D937D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001949"/>
            <a:ext cx="5748714" cy="504865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nl-BE" sz="2000" i="1" dirty="0"/>
              <a:t>Lector: situatieschets </a:t>
            </a:r>
            <a:r>
              <a:rPr lang="nl-BE" sz="2000" i="1" dirty="0" err="1"/>
              <a:t>onderzoeksdomein</a:t>
            </a:r>
            <a:r>
              <a:rPr lang="nl-BE" sz="2000" i="1" dirty="0"/>
              <a:t> vorig jaar</a:t>
            </a:r>
          </a:p>
          <a:p>
            <a:pPr>
              <a:lnSpc>
                <a:spcPct val="90000"/>
              </a:lnSpc>
            </a:pPr>
            <a:r>
              <a:rPr lang="nl-BE" sz="2000" i="1" dirty="0"/>
              <a:t>Opdracht:</a:t>
            </a:r>
            <a:br>
              <a:rPr lang="nl-BE" sz="2000" i="1" dirty="0"/>
            </a:br>
            <a:endParaRPr lang="nl-BE" sz="2000" dirty="0"/>
          </a:p>
          <a:p>
            <a:pPr lvl="1">
              <a:lnSpc>
                <a:spcPct val="90000"/>
              </a:lnSpc>
            </a:pPr>
            <a:r>
              <a:rPr lang="nl-BE" sz="2000" dirty="0"/>
              <a:t>Aanleiding?</a:t>
            </a:r>
          </a:p>
          <a:p>
            <a:pPr lvl="2">
              <a:lnSpc>
                <a:spcPct val="90000"/>
              </a:lnSpc>
            </a:pPr>
            <a:r>
              <a:rPr lang="nl-BE" sz="2000" dirty="0"/>
              <a:t>Doe de 6W-methode</a:t>
            </a:r>
          </a:p>
          <a:p>
            <a:pPr lvl="2">
              <a:lnSpc>
                <a:spcPct val="90000"/>
              </a:lnSpc>
            </a:pPr>
            <a:endParaRPr lang="nl-BE" sz="2000" dirty="0"/>
          </a:p>
          <a:p>
            <a:pPr lvl="1">
              <a:lnSpc>
                <a:spcPct val="90000"/>
              </a:lnSpc>
            </a:pPr>
            <a:r>
              <a:rPr lang="nl-BE" sz="2000" dirty="0"/>
              <a:t>Probleemstelling?</a:t>
            </a:r>
          </a:p>
          <a:p>
            <a:pPr lvl="2">
              <a:lnSpc>
                <a:spcPct val="90000"/>
              </a:lnSpc>
            </a:pPr>
            <a:r>
              <a:rPr lang="nl-BE" sz="2000" dirty="0"/>
              <a:t>Wat is de hoofdvraag</a:t>
            </a:r>
          </a:p>
          <a:p>
            <a:pPr lvl="2">
              <a:lnSpc>
                <a:spcPct val="90000"/>
              </a:lnSpc>
            </a:pPr>
            <a:r>
              <a:rPr lang="nl-BE" sz="2000" dirty="0"/>
              <a:t>Wat zijn de deelvragen</a:t>
            </a:r>
          </a:p>
        </p:txBody>
      </p:sp>
    </p:spTree>
    <p:extLst>
      <p:ext uri="{BB962C8B-B14F-4D97-AF65-F5344CB8AC3E}">
        <p14:creationId xmlns:p14="http://schemas.microsoft.com/office/powerpoint/2010/main" val="24010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B9A2D-CDC5-4AB9-9B0D-70205296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42B340-26F2-412C-939B-91CB0FAE9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u="sng" dirty="0"/>
              <a:t>3. Onderzoeksmethode, proces van onderzoek</a:t>
            </a:r>
          </a:p>
          <a:p>
            <a:r>
              <a:rPr lang="nl-BE" sz="2800" dirty="0"/>
              <a:t>De methode die je kiest om de centrale vraag en deelvragen te beantwoorden en waarom. </a:t>
            </a:r>
          </a:p>
          <a:p>
            <a:r>
              <a:rPr lang="nl-BE" sz="2800" dirty="0"/>
              <a:t>Beschrijf in een </a:t>
            </a:r>
            <a:r>
              <a:rPr lang="nl-BE" sz="2800" b="1" i="1" dirty="0"/>
              <a:t>stappenplan, PvA, Proposal</a:t>
            </a:r>
            <a:r>
              <a:rPr lang="nl-BE" sz="2800" dirty="0"/>
              <a:t> hoe je je onderzoek gaat inrichten</a:t>
            </a:r>
            <a:r>
              <a:rPr lang="nl-BE" dirty="0"/>
              <a:t>.</a:t>
            </a:r>
            <a:endParaRPr lang="nl-BE" sz="2800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C17A0A-BD97-4826-8FB5-96154E98B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830" l="1210" r="99698">
                        <a14:foregroundMark x1="101" y1="68174" x2="24395" y2="66184"/>
                        <a14:foregroundMark x1="24395" y1="66184" x2="33065" y2="66184"/>
                        <a14:foregroundMark x1="33065" y1="66184" x2="40323" y2="70524"/>
                        <a14:foregroundMark x1="40323" y1="70524" x2="48790" y2="94033"/>
                        <a14:foregroundMark x1="48790" y1="94033" x2="56250" y2="98734"/>
                        <a14:foregroundMark x1="56250" y1="98734" x2="82863" y2="99458"/>
                        <a14:foregroundMark x1="82863" y1="99458" x2="98387" y2="96383"/>
                        <a14:foregroundMark x1="98387" y1="96383" x2="9677" y2="904"/>
                        <a14:foregroundMark x1="9677" y1="904" x2="2520" y2="6691"/>
                        <a14:foregroundMark x1="2520" y1="6691" x2="1310" y2="66004"/>
                        <a14:foregroundMark x1="94859" y1="3978" x2="94153" y2="65099"/>
                        <a14:foregroundMark x1="75403" y1="11573" x2="78629" y2="49367"/>
                        <a14:foregroundMark x1="78629" y1="49367" x2="82056" y2="64557"/>
                        <a14:foregroundMark x1="55847" y1="7233" x2="80343" y2="68354"/>
                        <a14:foregroundMark x1="80343" y1="68354" x2="80343" y2="68354"/>
                        <a14:foregroundMark x1="2319" y1="7595" x2="17742" y2="7595"/>
                        <a14:foregroundMark x1="17742" y1="7595" x2="42944" y2="5606"/>
                        <a14:foregroundMark x1="42944" y1="5606" x2="82560" y2="7052"/>
                        <a14:foregroundMark x1="82560" y1="7052" x2="89919" y2="15732"/>
                        <a14:foregroundMark x1="89919" y1="15732" x2="83669" y2="26221"/>
                        <a14:foregroundMark x1="83669" y1="26221" x2="27823" y2="20253"/>
                        <a14:foregroundMark x1="27823" y1="20253" x2="17843" y2="26582"/>
                        <a14:foregroundMark x1="17843" y1="26582" x2="22278" y2="43219"/>
                        <a14:foregroundMark x1="22278" y1="43219" x2="35081" y2="50995"/>
                        <a14:foregroundMark x1="35081" y1="50995" x2="52520" y2="52080"/>
                        <a14:foregroundMark x1="52520" y1="52080" x2="61694" y2="49548"/>
                        <a14:foregroundMark x1="61694" y1="49548" x2="70161" y2="55696"/>
                        <a14:foregroundMark x1="70161" y1="55696" x2="43750" y2="64195"/>
                        <a14:foregroundMark x1="43750" y1="64195" x2="51613" y2="78481"/>
                        <a14:foregroundMark x1="51613" y1="78481" x2="69052" y2="79747"/>
                        <a14:foregroundMark x1="69052" y1="79747" x2="75706" y2="86799"/>
                        <a14:foregroundMark x1="75706" y1="86799" x2="68952" y2="93128"/>
                        <a14:foregroundMark x1="68952" y1="93128" x2="78931" y2="93309"/>
                        <a14:foregroundMark x1="78931" y1="93309" x2="88609" y2="87703"/>
                        <a14:foregroundMark x1="88609" y1="87703" x2="84476" y2="35081"/>
                        <a14:foregroundMark x1="4738" y1="51537" x2="17440" y2="52080"/>
                        <a14:foregroundMark x1="17440" y1="52080" x2="7359" y2="57505"/>
                        <a14:foregroundMark x1="7359" y1="57505" x2="15524" y2="61664"/>
                        <a14:foregroundMark x1="15524" y1="61664" x2="26714" y2="60579"/>
                        <a14:foregroundMark x1="26714" y1="60579" x2="27520" y2="60579"/>
                        <a14:foregroundMark x1="17440" y1="55877" x2="39415" y2="45208"/>
                        <a14:foregroundMark x1="39415" y1="45208" x2="32359" y2="55877"/>
                        <a14:foregroundMark x1="32359" y1="55877" x2="40625" y2="56058"/>
                        <a14:foregroundMark x1="40625" y1="56058" x2="48185" y2="51356"/>
                        <a14:foregroundMark x1="48185" y1="51356" x2="56653" y2="56781"/>
                        <a14:foregroundMark x1="56653" y1="56781" x2="63810" y2="57324"/>
                        <a14:foregroundMark x1="6048" y1="9403" x2="6754" y2="25859"/>
                        <a14:foregroundMark x1="6754" y1="25859" x2="13508" y2="31284"/>
                        <a14:foregroundMark x1="13508" y1="31284" x2="20766" y2="26944"/>
                        <a14:foregroundMark x1="20766" y1="26944" x2="23286" y2="13382"/>
                        <a14:foregroundMark x1="23286" y1="13382" x2="15927" y2="18987"/>
                        <a14:foregroundMark x1="15927" y1="18987" x2="16331" y2="33996"/>
                        <a14:foregroundMark x1="16331" y1="33996" x2="29738" y2="34539"/>
                        <a14:foregroundMark x1="29738" y1="34539" x2="37903" y2="29476"/>
                        <a14:foregroundMark x1="37903" y1="29476" x2="24798" y2="25316"/>
                        <a14:foregroundMark x1="24798" y1="25316" x2="17339" y2="33454"/>
                        <a14:foregroundMark x1="17339" y1="33454" x2="28125" y2="43942"/>
                        <a14:foregroundMark x1="28125" y1="43942" x2="46875" y2="40145"/>
                        <a14:foregroundMark x1="46875" y1="40145" x2="54839" y2="33454"/>
                        <a14:foregroundMark x1="54839" y1="33454" x2="38206" y2="33816"/>
                        <a14:foregroundMark x1="38206" y1="33816" x2="28226" y2="42676"/>
                        <a14:foregroundMark x1="28226" y1="42676" x2="51714" y2="46835"/>
                        <a14:foregroundMark x1="51714" y1="46835" x2="68952" y2="39060"/>
                        <a14:foregroundMark x1="68952" y1="39060" x2="60887" y2="42495"/>
                        <a14:foregroundMark x1="60887" y1="42495" x2="71270" y2="52080"/>
                        <a14:foregroundMark x1="71270" y1="52080" x2="85887" y2="45208"/>
                        <a14:foregroundMark x1="85887" y1="45208" x2="82661" y2="31284"/>
                        <a14:foregroundMark x1="82661" y1="31284" x2="74798" y2="35986"/>
                        <a14:foregroundMark x1="74798" y1="35986" x2="73286" y2="51537"/>
                        <a14:foregroundMark x1="73286" y1="51537" x2="83266" y2="50633"/>
                        <a14:foregroundMark x1="83266" y1="50633" x2="89315" y2="41049"/>
                        <a14:foregroundMark x1="89315" y1="41049" x2="80141" y2="43038"/>
                        <a14:foregroundMark x1="80141" y1="43038" x2="75504" y2="54792"/>
                        <a14:foregroundMark x1="75504" y1="54792" x2="81956" y2="64557"/>
                        <a14:foregroundMark x1="81956" y1="64557" x2="77016" y2="76854"/>
                        <a14:foregroundMark x1="77016" y1="76854" x2="91230" y2="80470"/>
                        <a14:foregroundMark x1="91230" y1="80470" x2="91331" y2="65823"/>
                        <a14:foregroundMark x1="91331" y1="65823" x2="83266" y2="72514"/>
                        <a14:foregroundMark x1="83266" y1="72514" x2="85887" y2="86076"/>
                        <a14:foregroundMark x1="85887" y1="86076" x2="94254" y2="89150"/>
                        <a14:foregroundMark x1="94254" y1="89150" x2="94758" y2="74684"/>
                        <a14:foregroundMark x1="94758" y1="74684" x2="86290" y2="80289"/>
                        <a14:foregroundMark x1="86290" y1="80289" x2="86290" y2="81555"/>
                        <a14:foregroundMark x1="26411" y1="23508" x2="35988" y2="14105"/>
                        <a14:foregroundMark x1="35988" y1="14105" x2="53629" y2="13201"/>
                        <a14:foregroundMark x1="53629" y1="13201" x2="60786" y2="21338"/>
                        <a14:foregroundMark x1="60786" y1="21338" x2="56351" y2="32369"/>
                        <a14:foregroundMark x1="56351" y1="32369" x2="48992" y2="34901"/>
                        <a14:foregroundMark x1="48992" y1="34901" x2="39012" y2="30380"/>
                        <a14:foregroundMark x1="39012" y1="30380" x2="37399" y2="24593"/>
                        <a14:foregroundMark x1="50101" y1="2712" x2="98589" y2="6872"/>
                        <a14:foregroundMark x1="98589" y1="6872" x2="99798" y2="83725"/>
                        <a14:foregroundMark x1="50403" y1="1085" x2="62601" y2="0"/>
                        <a14:foregroundMark x1="79536" y1="1266" x2="56149" y2="542"/>
                        <a14:foregroundMark x1="76815" y1="15190" x2="35181" y2="14828"/>
                        <a14:foregroundMark x1="95262" y1="26221" x2="66331" y2="25678"/>
                        <a14:foregroundMark x1="99093" y1="29114" x2="71371" y2="30199"/>
                        <a14:foregroundMark x1="94556" y1="33273" x2="69859" y2="34901"/>
                        <a14:foregroundMark x1="95060" y1="38336" x2="71371" y2="40325"/>
                        <a14:foregroundMark x1="92641" y1="37251" x2="76008" y2="34539"/>
                        <a14:foregroundMark x1="62198" y1="57505" x2="43347" y2="54250"/>
                        <a14:foregroundMark x1="43347" y1="54250" x2="43347" y2="54250"/>
                        <a14:foregroundMark x1="53528" y1="54792" x2="52621" y2="54792"/>
                        <a14:foregroundMark x1="49798" y1="62206" x2="53024" y2="89693"/>
                        <a14:foregroundMark x1="53024" y1="89693" x2="60786" y2="97830"/>
                        <a14:foregroundMark x1="60786" y1="97830" x2="93649" y2="92224"/>
                        <a14:foregroundMark x1="8367" y1="9946" x2="12903" y2="25859"/>
                        <a14:foregroundMark x1="12903" y1="25859" x2="21270" y2="28391"/>
                        <a14:foregroundMark x1="21270" y1="28391" x2="19960" y2="13382"/>
                        <a14:foregroundMark x1="19960" y1="13382" x2="19657" y2="13020"/>
                        <a14:foregroundMark x1="49798" y1="20072" x2="50706" y2="33996"/>
                        <a14:foregroundMark x1="50706" y1="33996" x2="62298" y2="36709"/>
                        <a14:foregroundMark x1="35786" y1="22423" x2="61089" y2="35624"/>
                        <a14:foregroundMark x1="48589" y1="59494" x2="59577" y2="68535"/>
                        <a14:foregroundMark x1="59577" y1="68535" x2="81855" y2="72514"/>
                        <a14:foregroundMark x1="52218" y1="73056" x2="76815" y2="73056"/>
                        <a14:foregroundMark x1="53226" y1="86799" x2="69859" y2="85714"/>
                        <a14:foregroundMark x1="69859" y1="85714" x2="74496" y2="85714"/>
                      </a14:backgroundRemoval>
                    </a14:imgEffect>
                  </a14:imgLayer>
                </a14:imgProps>
              </a:ext>
            </a:extLst>
          </a:blip>
          <a:srcRect b="2187"/>
          <a:stretch/>
        </p:blipFill>
        <p:spPr>
          <a:xfrm>
            <a:off x="2833919" y="3126884"/>
            <a:ext cx="6524162" cy="3557406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A60E0C54-3B60-4D3F-9BD2-74468E653F42}"/>
              </a:ext>
            </a:extLst>
          </p:cNvPr>
          <p:cNvSpPr/>
          <p:nvPr/>
        </p:nvSpPr>
        <p:spPr>
          <a:xfrm>
            <a:off x="4272171" y="4719484"/>
            <a:ext cx="4139380" cy="19453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88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D0F1F-CC94-478D-87AB-8D9B4DD6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E53C54-0607-4F24-AEAE-020009AB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u="sng" dirty="0"/>
              <a:t>3. Onderzoeksmethode afhankelijk soorten onderzoek</a:t>
            </a:r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F995521-B380-4276-AAC5-B181970B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" r="3580"/>
          <a:stretch/>
        </p:blipFill>
        <p:spPr>
          <a:xfrm>
            <a:off x="1980710" y="1679286"/>
            <a:ext cx="8650163" cy="412280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7F58161-5F96-49B8-B8D7-A30E5CC5B221}"/>
              </a:ext>
            </a:extLst>
          </p:cNvPr>
          <p:cNvSpPr txBox="1"/>
          <p:nvPr/>
        </p:nvSpPr>
        <p:spPr>
          <a:xfrm>
            <a:off x="4633451" y="5865938"/>
            <a:ext cx="568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nl-BE" dirty="0">
                <a:solidFill>
                  <a:prstClr val="black"/>
                </a:solidFill>
                <a:hlinkClick r:id="rId3"/>
              </a:rPr>
              <a:t>https://www.scribbr.nl/category/onderzoeksmethoden/</a:t>
            </a:r>
            <a:endParaRPr lang="nl-BE" dirty="0">
              <a:solidFill>
                <a:prstClr val="black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E205E-D67F-4497-9DFB-B037CD770753}"/>
              </a:ext>
            </a:extLst>
          </p:cNvPr>
          <p:cNvSpPr/>
          <p:nvPr/>
        </p:nvSpPr>
        <p:spPr>
          <a:xfrm>
            <a:off x="1957804" y="2103120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DB7297C-0DFB-420E-BABA-8B6E3A338681}"/>
              </a:ext>
            </a:extLst>
          </p:cNvPr>
          <p:cNvSpPr/>
          <p:nvPr/>
        </p:nvSpPr>
        <p:spPr>
          <a:xfrm>
            <a:off x="6563597" y="5374996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AF59497-73D7-45CC-B933-B57D0933F6E1}"/>
              </a:ext>
            </a:extLst>
          </p:cNvPr>
          <p:cNvSpPr/>
          <p:nvPr/>
        </p:nvSpPr>
        <p:spPr>
          <a:xfrm>
            <a:off x="1957804" y="4578271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CDB27FB-D149-4741-8F8D-7E9E084774E5}"/>
              </a:ext>
            </a:extLst>
          </p:cNvPr>
          <p:cNvSpPr/>
          <p:nvPr/>
        </p:nvSpPr>
        <p:spPr>
          <a:xfrm>
            <a:off x="1957803" y="2509520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4560928-E6A8-4F28-882D-071D02F6CE61}"/>
              </a:ext>
            </a:extLst>
          </p:cNvPr>
          <p:cNvSpPr/>
          <p:nvPr/>
        </p:nvSpPr>
        <p:spPr>
          <a:xfrm>
            <a:off x="6563597" y="4968596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7320183-7878-D5BA-CE89-B53617A6704F}"/>
              </a:ext>
            </a:extLst>
          </p:cNvPr>
          <p:cNvSpPr/>
          <p:nvPr/>
        </p:nvSpPr>
        <p:spPr>
          <a:xfrm>
            <a:off x="6565522" y="4565413"/>
            <a:ext cx="3952731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66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67AA6-990A-4608-8DAF-309684CE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Ontwerpen – wees concreet en pragmatisch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5123BD-E7F3-4165-982F-3EFFF9CE1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001949"/>
            <a:ext cx="10281379" cy="5048655"/>
          </a:xfrm>
        </p:spPr>
        <p:txBody>
          <a:bodyPr/>
          <a:lstStyle/>
          <a:p>
            <a:r>
              <a:rPr lang="nl-BE" dirty="0"/>
              <a:t>Veel methodes uit voorgaande lijst worden gebruikt in een academische context</a:t>
            </a:r>
          </a:p>
          <a:p>
            <a:r>
              <a:rPr lang="nl-BE" dirty="0"/>
              <a:t>Professionele bachelor, dus PRAKTIJKGERICHT</a:t>
            </a:r>
          </a:p>
          <a:p>
            <a:r>
              <a:rPr lang="nl-BE" dirty="0"/>
              <a:t>Formuleer</a:t>
            </a:r>
          </a:p>
          <a:p>
            <a:pPr lvl="1"/>
            <a:r>
              <a:rPr lang="nl-BE" dirty="0"/>
              <a:t>Logische</a:t>
            </a:r>
          </a:p>
          <a:p>
            <a:pPr lvl="1"/>
            <a:r>
              <a:rPr lang="nl-BE" dirty="0"/>
              <a:t>Zinvolle</a:t>
            </a:r>
          </a:p>
          <a:p>
            <a:pPr lvl="1"/>
            <a:r>
              <a:rPr lang="nl-BE" dirty="0"/>
              <a:t>Concrete stappen</a:t>
            </a:r>
          </a:p>
          <a:p>
            <a:pPr lvl="1"/>
            <a:r>
              <a:rPr lang="nl-BE" dirty="0"/>
              <a:t>… en geen blablabla… 😉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r>
              <a:rPr lang="nl-BE" dirty="0"/>
              <a:t>Oefening: welke methode(n) zou jij toepassen? Aanpak?		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698DD8-AF1C-4D60-A261-4B3873F9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34" y="255786"/>
            <a:ext cx="120130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Onderzoeksproces researchproject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C29D9A-A991-4478-A8D3-A0A777E0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742" y="854433"/>
            <a:ext cx="6164517" cy="5500647"/>
          </a:xfrm>
          <a:prstGeom prst="rect">
            <a:avLst/>
          </a:prstGeom>
        </p:spPr>
      </p:pic>
      <p:sp>
        <p:nvSpPr>
          <p:cNvPr id="4" name="Tekstballon: rechthoek met afgeronde hoeken 3">
            <a:extLst>
              <a:ext uri="{FF2B5EF4-FFF2-40B4-BE49-F238E27FC236}">
                <a16:creationId xmlns:a16="http://schemas.microsoft.com/office/drawing/2014/main" id="{0A4B4D72-5996-458B-811A-4752FA3DB3B0}"/>
              </a:ext>
            </a:extLst>
          </p:cNvPr>
          <p:cNvSpPr/>
          <p:nvPr/>
        </p:nvSpPr>
        <p:spPr>
          <a:xfrm>
            <a:off x="8397239" y="3814916"/>
            <a:ext cx="3185161" cy="1328585"/>
          </a:xfrm>
          <a:prstGeom prst="wedgeRoundRectCallout">
            <a:avLst>
              <a:gd name="adj1" fmla="val -42621"/>
              <a:gd name="adj2" fmla="val 93079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+mj-lt"/>
              <a:buAutoNum type="arabicPeriod" startAt="4"/>
            </a:pPr>
            <a:r>
              <a:rPr lang="nl-BE" sz="1500" b="1" dirty="0">
                <a:solidFill>
                  <a:schemeClr val="tx1"/>
                </a:solidFill>
                <a:highlight>
                  <a:srgbClr val="FFFF00"/>
                </a:highlight>
              </a:rPr>
              <a:t>Onderzoeksmethode</a:t>
            </a:r>
          </a:p>
          <a:p>
            <a:pPr marL="519112" lvl="1" indent="-342900">
              <a:buAutoNum type="alphaLcParenR"/>
            </a:pPr>
            <a:r>
              <a:rPr lang="nl-BE" sz="1500" dirty="0">
                <a:solidFill>
                  <a:schemeClr val="tx1"/>
                </a:solidFill>
                <a:highlight>
                  <a:srgbClr val="FFFF00"/>
                </a:highlight>
              </a:rPr>
              <a:t>Literatuurstudie</a:t>
            </a:r>
          </a:p>
          <a:p>
            <a:pPr marL="519112" lvl="1" indent="-342900">
              <a:buAutoNum type="alphaLcParenR"/>
            </a:pPr>
            <a:r>
              <a:rPr lang="nl-BE" sz="1500" dirty="0">
                <a:solidFill>
                  <a:schemeClr val="tx1"/>
                </a:solidFill>
                <a:highlight>
                  <a:srgbClr val="FFFF00"/>
                </a:highlight>
              </a:rPr>
              <a:t>Beschrijving stappen van de uitvoeringsfase</a:t>
            </a:r>
            <a:endParaRPr lang="nl-BE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6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Gegevens verzamelen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0B7AFD-711C-4101-9321-894A2F4E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00" dirty="0"/>
              <a:t>Sterk afhankelijk van het soort onderzoek</a:t>
            </a:r>
          </a:p>
          <a:p>
            <a:r>
              <a:rPr lang="nl-BE" sz="2000" dirty="0"/>
              <a:t>Literatuurstudie stappenplan</a:t>
            </a:r>
            <a:endParaRPr lang="nl-BE" sz="1800" dirty="0"/>
          </a:p>
          <a:p>
            <a:pPr lvl="1"/>
            <a:r>
              <a:rPr lang="nl-BE" sz="2000" b="1" dirty="0"/>
              <a:t>Voorbereiden</a:t>
            </a:r>
            <a:r>
              <a:rPr lang="nl-BE" sz="2000" dirty="0"/>
              <a:t>: informatie van het internet</a:t>
            </a:r>
          </a:p>
          <a:p>
            <a:pPr lvl="2"/>
            <a:r>
              <a:rPr lang="nl-BE" sz="2000" dirty="0"/>
              <a:t>Formuleer goede zoektermen</a:t>
            </a:r>
          </a:p>
          <a:p>
            <a:pPr lvl="1"/>
            <a:r>
              <a:rPr lang="nl-BE" sz="2000" b="1" dirty="0"/>
              <a:t>Verzamelen</a:t>
            </a:r>
          </a:p>
          <a:p>
            <a:pPr lvl="1"/>
            <a:r>
              <a:rPr lang="nl-BE" sz="2000" b="1" dirty="0"/>
              <a:t>Beoordelen</a:t>
            </a:r>
          </a:p>
          <a:p>
            <a:pPr lvl="2"/>
            <a:r>
              <a:rPr lang="nl-BE" sz="2000" dirty="0"/>
              <a:t>Hoe </a:t>
            </a:r>
            <a:r>
              <a:rPr lang="nl-BE" sz="2000" u="sng" dirty="0"/>
              <a:t>relevant</a:t>
            </a:r>
            <a:r>
              <a:rPr lang="nl-BE" sz="2000" dirty="0"/>
              <a:t>, </a:t>
            </a:r>
            <a:r>
              <a:rPr lang="nl-BE" sz="2000" u="sng" dirty="0"/>
              <a:t>betrouwbaar</a:t>
            </a:r>
            <a:r>
              <a:rPr lang="nl-BE" sz="2000" dirty="0"/>
              <a:t> en (soms) </a:t>
            </a:r>
            <a:r>
              <a:rPr lang="nl-BE" sz="2000" u="sng" dirty="0"/>
              <a:t>representatief</a:t>
            </a:r>
            <a:r>
              <a:rPr lang="nl-BE" sz="2000" dirty="0"/>
              <a:t> is de informatie?</a:t>
            </a:r>
          </a:p>
          <a:p>
            <a:pPr lvl="2"/>
            <a:r>
              <a:rPr lang="nl-BE" sz="2000" dirty="0"/>
              <a:t>CRAAP-test</a:t>
            </a:r>
          </a:p>
          <a:p>
            <a:pPr lvl="3"/>
            <a:r>
              <a:rPr lang="nl-BE" sz="1800" dirty="0"/>
              <a:t>Checklist</a:t>
            </a:r>
          </a:p>
          <a:p>
            <a:pPr lvl="1"/>
            <a:r>
              <a:rPr lang="nl-BE" sz="2000" b="1" dirty="0"/>
              <a:t>Verwerken</a:t>
            </a:r>
          </a:p>
          <a:p>
            <a:pPr lvl="2"/>
            <a:r>
              <a:rPr lang="nl-BE" sz="2000" dirty="0"/>
              <a:t>Documenteer!!!</a:t>
            </a:r>
          </a:p>
          <a:p>
            <a:pPr lvl="3"/>
            <a:r>
              <a:rPr lang="nl-BE" sz="1800" dirty="0"/>
              <a:t>Bibliografie, APA, IEEE </a:t>
            </a:r>
            <a:r>
              <a:rPr lang="nl-BE" sz="1800" dirty="0">
                <a:sym typeface="Wingdings" panose="05000000000000000000" pitchFamily="2" charset="2"/>
              </a:rPr>
              <a:t> </a:t>
            </a:r>
            <a:r>
              <a:rPr lang="nl-BE" sz="1800" dirty="0" err="1">
                <a:sym typeface="Wingdings" panose="05000000000000000000" pitchFamily="2" charset="2"/>
              </a:rPr>
              <a:t>CommSkills</a:t>
            </a:r>
            <a:endParaRPr lang="nl-BE" sz="1800" dirty="0"/>
          </a:p>
          <a:p>
            <a:pPr lvl="2"/>
            <a:r>
              <a:rPr lang="nl-BE" sz="2000" dirty="0"/>
              <a:t>Conclusie</a:t>
            </a:r>
          </a:p>
          <a:p>
            <a:pPr lvl="1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D134BB9-AD88-49A6-ACD0-8AC406A2C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0"/>
          <a:stretch/>
        </p:blipFill>
        <p:spPr>
          <a:xfrm>
            <a:off x="10645161" y="244474"/>
            <a:ext cx="1200000" cy="102372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B43F442-5D51-4469-9829-7C8B66E04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6"/>
          <a:stretch/>
        </p:blipFill>
        <p:spPr>
          <a:xfrm>
            <a:off x="6567949" y="3845714"/>
            <a:ext cx="4434348" cy="24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91A8C-89E3-C9B2-2C39-78EFD3C7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CRAAP test voor het beoordelen van bronnen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2078675-7B15-3AD9-2E50-44A2D6E11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638" y="1001713"/>
            <a:ext cx="6637387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02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ACE20-1297-980A-A92D-C3735F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Oefening: bronbeoordeling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341A3F-4E84-F59E-0CBE-C2A02FAC2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Beschouw het probleemdomein van vorig jaar</a:t>
            </a:r>
          </a:p>
          <a:p>
            <a:r>
              <a:rPr lang="nl-BE" dirty="0"/>
              <a:t>Neem/zoek 2 bronnen en vul de CRAAP-test in</a:t>
            </a:r>
          </a:p>
        </p:txBody>
      </p:sp>
    </p:spTree>
    <p:extLst>
      <p:ext uri="{BB962C8B-B14F-4D97-AF65-F5344CB8AC3E}">
        <p14:creationId xmlns:p14="http://schemas.microsoft.com/office/powerpoint/2010/main" val="107829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Onderzoeksproces researchproject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C29D9A-A991-4478-A8D3-A0A777E0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742" y="854433"/>
            <a:ext cx="6164517" cy="5500647"/>
          </a:xfrm>
          <a:prstGeom prst="rect">
            <a:avLst/>
          </a:prstGeom>
        </p:spPr>
      </p:pic>
      <p:sp>
        <p:nvSpPr>
          <p:cNvPr id="4" name="Tekstballon: rechthoek met afgeronde hoeken 3">
            <a:extLst>
              <a:ext uri="{FF2B5EF4-FFF2-40B4-BE49-F238E27FC236}">
                <a16:creationId xmlns:a16="http://schemas.microsoft.com/office/drawing/2014/main" id="{A1591783-6EC8-4F73-BADE-25256367173F}"/>
              </a:ext>
            </a:extLst>
          </p:cNvPr>
          <p:cNvSpPr/>
          <p:nvPr/>
        </p:nvSpPr>
        <p:spPr>
          <a:xfrm>
            <a:off x="1976284" y="4488180"/>
            <a:ext cx="2130896" cy="655320"/>
          </a:xfrm>
          <a:prstGeom prst="wedgeRoundRectCallout">
            <a:avLst>
              <a:gd name="adj1" fmla="val 43999"/>
              <a:gd name="adj2" fmla="val 114009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+mj-lt"/>
              <a:buAutoNum type="arabicPeriod" startAt="5"/>
            </a:pPr>
            <a:r>
              <a:rPr lang="nl-BE" sz="1500" dirty="0">
                <a:solidFill>
                  <a:schemeClr val="tx1"/>
                </a:solidFill>
                <a:highlight>
                  <a:srgbClr val="FFFF00"/>
                </a:highlight>
              </a:rPr>
              <a:t>Uitvoeringsfase</a:t>
            </a:r>
            <a:endParaRPr lang="nl-BE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C7EA727-0CEC-4F91-A531-045640D2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208" y="257564"/>
            <a:ext cx="1200000" cy="10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Analyseren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09EEBC-6AE8-409F-BE38-DDC168D70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Dit is de daadwerkelijk uitvoering van je onderzoek</a:t>
            </a:r>
          </a:p>
          <a:p>
            <a:r>
              <a:rPr lang="nl-BE" dirty="0"/>
              <a:t>Volgens goedgekeurde proposal, PvA, stappenplan, procesbeschrijving</a:t>
            </a:r>
          </a:p>
          <a:p>
            <a:r>
              <a:rPr lang="nl-BE" dirty="0"/>
              <a:t>Belangrijk: documenteer tijdens je activiteiten!</a:t>
            </a:r>
          </a:p>
          <a:p>
            <a:pPr lvl="1"/>
            <a:r>
              <a:rPr lang="nl-BE" dirty="0"/>
              <a:t>Wie/wat/wanneer</a:t>
            </a:r>
          </a:p>
          <a:p>
            <a:pPr lvl="1"/>
            <a:r>
              <a:rPr lang="nl-BE" dirty="0"/>
              <a:t>Meetgegevens (bijvoorbeeld: snelheid, geheugengebruik, …)</a:t>
            </a:r>
          </a:p>
          <a:p>
            <a:pPr lvl="1"/>
            <a:r>
              <a:rPr lang="nl-BE" dirty="0"/>
              <a:t>Logboek kan handig zijn</a:t>
            </a:r>
          </a:p>
          <a:p>
            <a:r>
              <a:rPr lang="nl-BE" dirty="0"/>
              <a:t>Artefacten verzamelen in </a:t>
            </a:r>
            <a:r>
              <a:rPr lang="nl-BE" dirty="0" err="1"/>
              <a:t>Confluence</a:t>
            </a:r>
            <a:endParaRPr lang="nl-BE" dirty="0"/>
          </a:p>
          <a:p>
            <a:pPr lvl="1"/>
            <a:r>
              <a:rPr lang="nl-BE" dirty="0"/>
              <a:t>Vormen het bewijs van je onderzoek</a:t>
            </a:r>
          </a:p>
          <a:p>
            <a:pPr lvl="1"/>
            <a:r>
              <a:rPr lang="nl-BE" dirty="0"/>
              <a:t>Gebruiken in presentaties</a:t>
            </a:r>
          </a:p>
        </p:txBody>
      </p:sp>
    </p:spTree>
    <p:extLst>
      <p:ext uri="{BB962C8B-B14F-4D97-AF65-F5344CB8AC3E}">
        <p14:creationId xmlns:p14="http://schemas.microsoft.com/office/powerpoint/2010/main" val="2758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F3BDF-6FDC-494B-8AE0-5550510C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Onderzoekend handelen binnen de opleiding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9062A8-4195-C6E5-D6C8-9718B9D42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Elke bacheloropleiding werkt aan volgende competenties</a:t>
            </a:r>
          </a:p>
          <a:p>
            <a:pPr lvl="1"/>
            <a:r>
              <a:rPr lang="nl-BE" i="1" dirty="0"/>
              <a:t>De student kan niet vertrouwde complexe probleemsituaties in de beroepspraktijk zelfstandig definiëren en analyseren.</a:t>
            </a:r>
            <a:endParaRPr lang="nl-BE" dirty="0"/>
          </a:p>
          <a:p>
            <a:pPr lvl="1"/>
            <a:r>
              <a:rPr lang="nl-BE" i="1" dirty="0"/>
              <a:t>De student kan geselecteerde methodes en hulpmiddelen innovatief aanwenden.</a:t>
            </a:r>
            <a:endParaRPr lang="nl-BE" dirty="0"/>
          </a:p>
          <a:p>
            <a:pPr lvl="1"/>
            <a:r>
              <a:rPr lang="nl-BE" i="1" dirty="0"/>
              <a:t>De student kan relevante (theoretische/wetenschappelijke en praktische) gegevens verzamelen, integreren, verwerken (interpreteren) en evalueren.</a:t>
            </a:r>
            <a:endParaRPr lang="nl-BE" dirty="0"/>
          </a:p>
          <a:p>
            <a:pPr lvl="1"/>
            <a:r>
              <a:rPr lang="nl-BE" i="1" dirty="0"/>
              <a:t>De student kan op basis van een gegevensverzameling en -analyse een zinvolle oplossing uitwerken voor de gestelde probleemsituatie in een specifiek domein.</a:t>
            </a:r>
            <a:endParaRPr lang="nl-BE" dirty="0"/>
          </a:p>
          <a:p>
            <a:pPr lvl="1"/>
            <a:r>
              <a:rPr lang="nl-BE" i="1" dirty="0"/>
              <a:t>De student kan informatie, ideeën, problemen en oplossingen rapporteren aan specialisten en leken.</a:t>
            </a:r>
            <a:endParaRPr lang="nl-BE" dirty="0"/>
          </a:p>
          <a:p>
            <a:pPr lvl="1"/>
            <a:r>
              <a:rPr lang="nl-BE" i="1" dirty="0"/>
              <a:t>De student reflecteert kritisch over het doorlopen proces, het uiteindelijke product en zichzelf.</a:t>
            </a:r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47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Onderzoeksproces researchproject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C29D9A-A991-4478-A8D3-A0A777E0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742" y="854433"/>
            <a:ext cx="6164517" cy="5500647"/>
          </a:xfrm>
          <a:prstGeom prst="rect">
            <a:avLst/>
          </a:prstGeom>
        </p:spPr>
      </p:pic>
      <p:sp>
        <p:nvSpPr>
          <p:cNvPr id="4" name="Tekstballon: rechthoek met afgeronde hoeken 3">
            <a:extLst>
              <a:ext uri="{FF2B5EF4-FFF2-40B4-BE49-F238E27FC236}">
                <a16:creationId xmlns:a16="http://schemas.microsoft.com/office/drawing/2014/main" id="{E669BCA5-EBC4-4BC1-AC7A-283FB251D951}"/>
              </a:ext>
            </a:extLst>
          </p:cNvPr>
          <p:cNvSpPr/>
          <p:nvPr/>
        </p:nvSpPr>
        <p:spPr>
          <a:xfrm>
            <a:off x="2320413" y="2141221"/>
            <a:ext cx="1626747" cy="655320"/>
          </a:xfrm>
          <a:prstGeom prst="wedgeRoundRectCallout">
            <a:avLst>
              <a:gd name="adj1" fmla="val 29087"/>
              <a:gd name="adj2" fmla="val -123200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+mj-lt"/>
              <a:buAutoNum type="arabicPeriod" startAt="6"/>
            </a:pPr>
            <a:r>
              <a:rPr lang="nl-BE" sz="1500" dirty="0">
                <a:solidFill>
                  <a:schemeClr val="tx1"/>
                </a:solidFill>
                <a:highlight>
                  <a:srgbClr val="FFFF00"/>
                </a:highlight>
              </a:rPr>
              <a:t>Conclusie</a:t>
            </a:r>
            <a:endParaRPr lang="nl-BE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0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05B60-7FED-487F-9617-F4F1ADA6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Evalueren &amp; adviseren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3F830A-D90C-487C-BD87-A5CAC894E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/>
              <a:t>Conclusies, discussie en aanbevelingen</a:t>
            </a:r>
          </a:p>
          <a:p>
            <a:pPr lvl="1"/>
            <a:r>
              <a:rPr lang="nl-BE" b="1" dirty="0"/>
              <a:t>Geen nieuwe dingen</a:t>
            </a:r>
            <a:r>
              <a:rPr lang="nl-BE" dirty="0"/>
              <a:t> aan de orde stellen</a:t>
            </a:r>
          </a:p>
          <a:p>
            <a:pPr lvl="1"/>
            <a:r>
              <a:rPr lang="nl-BE" dirty="0"/>
              <a:t>= </a:t>
            </a:r>
            <a:r>
              <a:rPr lang="nl-BE" b="1" dirty="0"/>
              <a:t>Beschrijvende samenvatting </a:t>
            </a:r>
            <a:r>
              <a:rPr lang="nl-BE" dirty="0"/>
              <a:t>van je onderzoek</a:t>
            </a:r>
          </a:p>
          <a:p>
            <a:pPr lvl="2"/>
            <a:r>
              <a:rPr lang="nl-BE" dirty="0"/>
              <a:t>Begin met herhaling van hoofdvraag</a:t>
            </a:r>
          </a:p>
          <a:p>
            <a:pPr lvl="2"/>
            <a:r>
              <a:rPr lang="nl-BE" dirty="0"/>
              <a:t>Vervolgens ingaan op resultaten van onderzoek en hieruit relevante conclusies trekken</a:t>
            </a:r>
          </a:p>
          <a:p>
            <a:pPr lvl="2"/>
            <a:r>
              <a:rPr lang="nl-BE" dirty="0"/>
              <a:t>Schets antwoord op eventuele deelvragen</a:t>
            </a:r>
          </a:p>
          <a:p>
            <a:pPr lvl="2"/>
            <a:r>
              <a:rPr lang="nl-BE" dirty="0"/>
              <a:t>Beantwoord ten slotte hoofdvraag van onderzoek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5F95E34-1C1B-4D1D-AA86-A7F90439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150" y="267396"/>
            <a:ext cx="12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5FB414-538F-AADD-6726-8CF65405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mogen we AI gebruiken?</a:t>
            </a:r>
          </a:p>
        </p:txBody>
      </p:sp>
      <p:pic>
        <p:nvPicPr>
          <p:cNvPr id="6" name="Afbeelding 5" descr="Afbeelding met schermopname, Graphics, Kleurrijkheid&#10;&#10;Door AI gegenereerde inhoud is mogelijk onjuist.">
            <a:extLst>
              <a:ext uri="{FF2B5EF4-FFF2-40B4-BE49-F238E27FC236}">
                <a16:creationId xmlns:a16="http://schemas.microsoft.com/office/drawing/2014/main" id="{EB0A8F50-2E52-8C12-9D00-05B9E361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75" y="1509707"/>
            <a:ext cx="7037408" cy="38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817B00B-8CE9-3492-FD89-84DA7BFBCD3E}"/>
              </a:ext>
            </a:extLst>
          </p:cNvPr>
          <p:cNvSpPr txBox="1"/>
          <p:nvPr/>
        </p:nvSpPr>
        <p:spPr>
          <a:xfrm flipH="1">
            <a:off x="1875095" y="1412111"/>
            <a:ext cx="5104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/>
              <a:t>Natuurlijk!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606913D-F27C-C742-912F-C5B5116BBEB9}"/>
              </a:ext>
            </a:extLst>
          </p:cNvPr>
          <p:cNvSpPr txBox="1"/>
          <p:nvPr/>
        </p:nvSpPr>
        <p:spPr>
          <a:xfrm flipH="1">
            <a:off x="6217530" y="4122451"/>
            <a:ext cx="5104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>
                <a:solidFill>
                  <a:schemeClr val="accent1"/>
                </a:solidFill>
              </a:rPr>
              <a:t>Maar…</a:t>
            </a:r>
          </a:p>
        </p:txBody>
      </p:sp>
    </p:spTree>
    <p:extLst>
      <p:ext uri="{BB962C8B-B14F-4D97-AF65-F5344CB8AC3E}">
        <p14:creationId xmlns:p14="http://schemas.microsoft.com/office/powerpoint/2010/main" val="17286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25AC2-4D87-99BE-CB94-3DCC167B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Verantwoord AI-gebruik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BE64A2-B418-DD6F-32A2-5DC31325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1"/>
                </a:solidFill>
              </a:rPr>
              <a:t>Wees kritisch!</a:t>
            </a:r>
            <a:br>
              <a:rPr lang="nl-BE" dirty="0"/>
            </a:br>
            <a:r>
              <a:rPr lang="nl-BE" dirty="0"/>
              <a:t>Controleer elke bron gesuggereerd door AI, gebruik de CRAAP-methode om “hallucinaties” te elimineren</a:t>
            </a:r>
          </a:p>
          <a:p>
            <a:r>
              <a:rPr lang="nl-BE" b="1" dirty="0">
                <a:solidFill>
                  <a:schemeClr val="accent1"/>
                </a:solidFill>
              </a:rPr>
              <a:t>Wees transparant!</a:t>
            </a:r>
            <a:br>
              <a:rPr lang="nl-BE" dirty="0"/>
            </a:br>
            <a:r>
              <a:rPr lang="nl-BE" dirty="0"/>
              <a:t>Beschrijf expliciet welke AI-tools je hebt gebruikt en voor welke taken. Toon ook “hoe” je de tool hebt gebruikt (voorbeeldprompt – output)</a:t>
            </a:r>
          </a:p>
          <a:p>
            <a:r>
              <a:rPr lang="nl-BE" b="1" dirty="0">
                <a:solidFill>
                  <a:schemeClr val="accent1"/>
                </a:solidFill>
              </a:rPr>
              <a:t>Leer </a:t>
            </a:r>
            <a:r>
              <a:rPr lang="nl-BE" b="1" dirty="0" err="1">
                <a:solidFill>
                  <a:schemeClr val="accent1"/>
                </a:solidFill>
              </a:rPr>
              <a:t>prompten</a:t>
            </a:r>
            <a:r>
              <a:rPr lang="nl-BE" b="1" dirty="0">
                <a:solidFill>
                  <a:schemeClr val="accent1"/>
                </a:solidFill>
              </a:rPr>
              <a:t>!</a:t>
            </a:r>
            <a:br>
              <a:rPr lang="nl-BE" dirty="0"/>
            </a:br>
            <a:r>
              <a:rPr lang="nl-BE" dirty="0"/>
              <a:t>Effectief inzetten van </a:t>
            </a:r>
            <a:r>
              <a:rPr lang="nl-BE" dirty="0" err="1"/>
              <a:t>GenAI</a:t>
            </a:r>
            <a:r>
              <a:rPr lang="nl-BE" dirty="0"/>
              <a:t> is een essentiële vaardigheid</a:t>
            </a:r>
          </a:p>
          <a:p>
            <a:r>
              <a:rPr lang="nl-BE" b="1" dirty="0">
                <a:solidFill>
                  <a:schemeClr val="accent1"/>
                </a:solidFill>
              </a:rPr>
              <a:t>Wees integer!</a:t>
            </a:r>
            <a:br>
              <a:rPr lang="nl-BE" dirty="0"/>
            </a:br>
            <a:r>
              <a:rPr lang="nl-BE" dirty="0"/>
              <a:t>Neem nooit letterlijk teksten over en toon aan dat je de output kan verwerken tot een persoonlijke tekst</a:t>
            </a:r>
          </a:p>
        </p:txBody>
      </p:sp>
    </p:spTree>
    <p:extLst>
      <p:ext uri="{BB962C8B-B14F-4D97-AF65-F5344CB8AC3E}">
        <p14:creationId xmlns:p14="http://schemas.microsoft.com/office/powerpoint/2010/main" val="322308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531CC67A-5E32-4CBF-B1F4-4D79995C33D7}"/>
              </a:ext>
            </a:extLst>
          </p:cNvPr>
          <p:cNvSpPr>
            <a:spLocks/>
          </p:cNvSpPr>
          <p:nvPr/>
        </p:nvSpPr>
        <p:spPr bwMode="auto">
          <a:xfrm rot="2757414">
            <a:off x="-27523" y="-1764973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49F1B35-A894-41F0-AF47-8F2F4A667D8D}"/>
              </a:ext>
            </a:extLst>
          </p:cNvPr>
          <p:cNvSpPr>
            <a:spLocks/>
          </p:cNvSpPr>
          <p:nvPr/>
        </p:nvSpPr>
        <p:spPr bwMode="auto">
          <a:xfrm rot="2757414">
            <a:off x="689190" y="-1690867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917F8696-75DE-4F94-8F1F-C28B69ED6FE3}"/>
              </a:ext>
            </a:extLst>
          </p:cNvPr>
          <p:cNvSpPr>
            <a:spLocks/>
          </p:cNvSpPr>
          <p:nvPr/>
        </p:nvSpPr>
        <p:spPr bwMode="auto">
          <a:xfrm rot="2757414">
            <a:off x="1405904" y="-1616761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A0634393-30E2-41E6-84CC-66EBC7DDCB9B}"/>
              </a:ext>
            </a:extLst>
          </p:cNvPr>
          <p:cNvSpPr>
            <a:spLocks/>
          </p:cNvSpPr>
          <p:nvPr/>
        </p:nvSpPr>
        <p:spPr bwMode="auto">
          <a:xfrm rot="2757414">
            <a:off x="2120601" y="-15427404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5448718D-8C5C-4D4B-93C9-6F166198A8AB}"/>
              </a:ext>
            </a:extLst>
          </p:cNvPr>
          <p:cNvSpPr>
            <a:spLocks/>
          </p:cNvSpPr>
          <p:nvPr/>
        </p:nvSpPr>
        <p:spPr bwMode="auto">
          <a:xfrm rot="2757414">
            <a:off x="2837676" y="-14687198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AE4F73A3-5023-4637-A438-7653B2EC0FBE}"/>
              </a:ext>
            </a:extLst>
          </p:cNvPr>
          <p:cNvSpPr>
            <a:spLocks/>
          </p:cNvSpPr>
          <p:nvPr/>
        </p:nvSpPr>
        <p:spPr bwMode="auto">
          <a:xfrm rot="2757414">
            <a:off x="3554390" y="-1394613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32300E5A-16FD-47BE-9866-86020A01F832}"/>
              </a:ext>
            </a:extLst>
          </p:cNvPr>
          <p:cNvSpPr>
            <a:spLocks/>
          </p:cNvSpPr>
          <p:nvPr/>
        </p:nvSpPr>
        <p:spPr bwMode="auto">
          <a:xfrm rot="2757414">
            <a:off x="4271103" y="-13205074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E305C8D-CE03-4D11-AF34-51A5A19C648B}"/>
              </a:ext>
            </a:extLst>
          </p:cNvPr>
          <p:cNvSpPr>
            <a:spLocks/>
          </p:cNvSpPr>
          <p:nvPr/>
        </p:nvSpPr>
        <p:spPr bwMode="auto">
          <a:xfrm rot="2757414">
            <a:off x="4987816" y="-1246401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4DB9BADE-B1C1-49B6-9234-500818F2A098}"/>
              </a:ext>
            </a:extLst>
          </p:cNvPr>
          <p:cNvSpPr>
            <a:spLocks/>
          </p:cNvSpPr>
          <p:nvPr/>
        </p:nvSpPr>
        <p:spPr bwMode="auto">
          <a:xfrm rot="2757414">
            <a:off x="5702875" y="-11724214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D1134556-0EAB-42A1-9D3A-CC764458D395}"/>
              </a:ext>
            </a:extLst>
          </p:cNvPr>
          <p:cNvSpPr>
            <a:spLocks/>
          </p:cNvSpPr>
          <p:nvPr/>
        </p:nvSpPr>
        <p:spPr bwMode="auto">
          <a:xfrm rot="2757414">
            <a:off x="6419226" y="-1098229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9063EB9D-BB7C-406F-8943-D06F6730D110}"/>
              </a:ext>
            </a:extLst>
          </p:cNvPr>
          <p:cNvSpPr>
            <a:spLocks/>
          </p:cNvSpPr>
          <p:nvPr/>
        </p:nvSpPr>
        <p:spPr bwMode="auto">
          <a:xfrm rot="2757414">
            <a:off x="7136302" y="-10242090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128DB3D1-2ACE-42BC-84D5-4A62771DA7B2}"/>
              </a:ext>
            </a:extLst>
          </p:cNvPr>
          <p:cNvSpPr>
            <a:spLocks/>
          </p:cNvSpPr>
          <p:nvPr/>
        </p:nvSpPr>
        <p:spPr bwMode="auto">
          <a:xfrm rot="2757414">
            <a:off x="7851359" y="-950273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E7F872EE-8CA6-48D8-BF1B-D4B341F50C36}"/>
              </a:ext>
            </a:extLst>
          </p:cNvPr>
          <p:cNvSpPr>
            <a:spLocks/>
          </p:cNvSpPr>
          <p:nvPr/>
        </p:nvSpPr>
        <p:spPr bwMode="auto">
          <a:xfrm rot="2757414">
            <a:off x="8566418" y="-876338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FAA19AEC-0C43-4637-8A9E-85CF89E5F81E}"/>
              </a:ext>
            </a:extLst>
          </p:cNvPr>
          <p:cNvSpPr/>
          <p:nvPr/>
        </p:nvSpPr>
        <p:spPr>
          <a:xfrm>
            <a:off x="0" y="446"/>
            <a:ext cx="6096000" cy="6858001"/>
          </a:xfrm>
          <a:custGeom>
            <a:avLst/>
            <a:gdLst>
              <a:gd name="connsiteX0" fmla="*/ 0 w 9144000"/>
              <a:gd name="connsiteY0" fmla="*/ 0 h 10287000"/>
              <a:gd name="connsiteX1" fmla="*/ 0 w 9144000"/>
              <a:gd name="connsiteY1" fmla="*/ 10287000 h 10287000"/>
              <a:gd name="connsiteX2" fmla="*/ 9144000 w 9144000"/>
              <a:gd name="connsiteY2" fmla="*/ 10287000 h 10287000"/>
              <a:gd name="connsiteX3" fmla="*/ 9144000 w 9144000"/>
              <a:gd name="connsiteY3" fmla="*/ 0 h 10287000"/>
              <a:gd name="connsiteX4" fmla="*/ 0 w 9144000"/>
              <a:gd name="connsiteY4" fmla="*/ 0 h 10287000"/>
              <a:gd name="connsiteX5" fmla="*/ 5121593 w 9144000"/>
              <a:gd name="connsiteY5" fmla="*/ 8294370 h 10287000"/>
              <a:gd name="connsiteX6" fmla="*/ 4517708 w 9144000"/>
              <a:gd name="connsiteY6" fmla="*/ 8509635 h 10287000"/>
              <a:gd name="connsiteX7" fmla="*/ 3913823 w 9144000"/>
              <a:gd name="connsiteY7" fmla="*/ 8294370 h 10287000"/>
              <a:gd name="connsiteX8" fmla="*/ 3671888 w 9144000"/>
              <a:gd name="connsiteY8" fmla="*/ 7744778 h 10287000"/>
              <a:gd name="connsiteX9" fmla="*/ 3913823 w 9144000"/>
              <a:gd name="connsiteY9" fmla="*/ 7195185 h 10287000"/>
              <a:gd name="connsiteX10" fmla="*/ 4517708 w 9144000"/>
              <a:gd name="connsiteY10" fmla="*/ 6980873 h 10287000"/>
              <a:gd name="connsiteX11" fmla="*/ 5121593 w 9144000"/>
              <a:gd name="connsiteY11" fmla="*/ 7195185 h 10287000"/>
              <a:gd name="connsiteX12" fmla="*/ 5363528 w 9144000"/>
              <a:gd name="connsiteY12" fmla="*/ 7744778 h 10287000"/>
              <a:gd name="connsiteX13" fmla="*/ 5121593 w 9144000"/>
              <a:gd name="connsiteY13" fmla="*/ 8294370 h 10287000"/>
              <a:gd name="connsiteX14" fmla="*/ 6553200 w 9144000"/>
              <a:gd name="connsiteY14" fmla="*/ 4252913 h 10287000"/>
              <a:gd name="connsiteX15" fmla="*/ 6074093 w 9144000"/>
              <a:gd name="connsiteY15" fmla="*/ 4881563 h 10287000"/>
              <a:gd name="connsiteX16" fmla="*/ 5553075 w 9144000"/>
              <a:gd name="connsiteY16" fmla="*/ 5365433 h 10287000"/>
              <a:gd name="connsiteX17" fmla="*/ 5245418 w 9144000"/>
              <a:gd name="connsiteY17" fmla="*/ 5801678 h 10287000"/>
              <a:gd name="connsiteX18" fmla="*/ 5150168 w 9144000"/>
              <a:gd name="connsiteY18" fmla="*/ 6369368 h 10287000"/>
              <a:gd name="connsiteX19" fmla="*/ 3857625 w 9144000"/>
              <a:gd name="connsiteY19" fmla="*/ 6369368 h 10287000"/>
              <a:gd name="connsiteX20" fmla="*/ 4007168 w 9144000"/>
              <a:gd name="connsiteY20" fmla="*/ 5326380 h 10287000"/>
              <a:gd name="connsiteX21" fmla="*/ 4491038 w 9144000"/>
              <a:gd name="connsiteY21" fmla="*/ 4663440 h 10287000"/>
              <a:gd name="connsiteX22" fmla="*/ 4999673 w 9144000"/>
              <a:gd name="connsiteY22" fmla="*/ 4150043 h 10287000"/>
              <a:gd name="connsiteX23" fmla="*/ 5173980 w 9144000"/>
              <a:gd name="connsiteY23" fmla="*/ 3636645 h 10287000"/>
              <a:gd name="connsiteX24" fmla="*/ 4586288 w 9144000"/>
              <a:gd name="connsiteY24" fmla="*/ 2953703 h 10287000"/>
              <a:gd name="connsiteX25" fmla="*/ 4147185 w 9144000"/>
              <a:gd name="connsiteY25" fmla="*/ 3152775 h 10287000"/>
              <a:gd name="connsiteX26" fmla="*/ 3970973 w 9144000"/>
              <a:gd name="connsiteY26" fmla="*/ 3690938 h 10287000"/>
              <a:gd name="connsiteX27" fmla="*/ 2441258 w 9144000"/>
              <a:gd name="connsiteY27" fmla="*/ 3690938 h 10287000"/>
              <a:gd name="connsiteX28" fmla="*/ 3010853 w 9144000"/>
              <a:gd name="connsiteY28" fmla="*/ 2282190 h 10287000"/>
              <a:gd name="connsiteX29" fmla="*/ 4585335 w 9144000"/>
              <a:gd name="connsiteY29" fmla="*/ 1778318 h 10287000"/>
              <a:gd name="connsiteX30" fmla="*/ 6148388 w 9144000"/>
              <a:gd name="connsiteY30" fmla="*/ 2244090 h 10287000"/>
              <a:gd name="connsiteX31" fmla="*/ 6702743 w 9144000"/>
              <a:gd name="connsiteY31" fmla="*/ 3569018 h 10287000"/>
              <a:gd name="connsiteX32" fmla="*/ 6553200 w 9144000"/>
              <a:gd name="connsiteY32" fmla="*/ 425291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144000" h="10287000">
                <a:moveTo>
                  <a:pt x="0" y="0"/>
                </a:move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close/>
                <a:moveTo>
                  <a:pt x="5121593" y="8294370"/>
                </a:moveTo>
                <a:cubicBezTo>
                  <a:pt x="4960620" y="8437245"/>
                  <a:pt x="4758690" y="8509635"/>
                  <a:pt x="4517708" y="8509635"/>
                </a:cubicBezTo>
                <a:cubicBezTo>
                  <a:pt x="4276725" y="8509635"/>
                  <a:pt x="4074795" y="8438198"/>
                  <a:pt x="3913823" y="8294370"/>
                </a:cubicBezTo>
                <a:cubicBezTo>
                  <a:pt x="3752850" y="8151495"/>
                  <a:pt x="3671888" y="7967663"/>
                  <a:pt x="3671888" y="7744778"/>
                </a:cubicBezTo>
                <a:cubicBezTo>
                  <a:pt x="3671888" y="7521893"/>
                  <a:pt x="3752850" y="7338060"/>
                  <a:pt x="3913823" y="7195185"/>
                </a:cubicBezTo>
                <a:cubicBezTo>
                  <a:pt x="4074795" y="7052310"/>
                  <a:pt x="4276725" y="6980873"/>
                  <a:pt x="4517708" y="6980873"/>
                </a:cubicBezTo>
                <a:cubicBezTo>
                  <a:pt x="4758690" y="6980873"/>
                  <a:pt x="4960620" y="7052310"/>
                  <a:pt x="5121593" y="7195185"/>
                </a:cubicBezTo>
                <a:cubicBezTo>
                  <a:pt x="5282565" y="7338060"/>
                  <a:pt x="5363528" y="7521893"/>
                  <a:pt x="5363528" y="7744778"/>
                </a:cubicBezTo>
                <a:cubicBezTo>
                  <a:pt x="5363528" y="7967663"/>
                  <a:pt x="5282565" y="8150543"/>
                  <a:pt x="5121593" y="8294370"/>
                </a:cubicBezTo>
                <a:close/>
                <a:moveTo>
                  <a:pt x="6553200" y="4252913"/>
                </a:moveTo>
                <a:cubicBezTo>
                  <a:pt x="6454140" y="4457700"/>
                  <a:pt x="6294120" y="4667250"/>
                  <a:pt x="6074093" y="4881563"/>
                </a:cubicBezTo>
                <a:lnTo>
                  <a:pt x="5553075" y="5365433"/>
                </a:lnTo>
                <a:cubicBezTo>
                  <a:pt x="5405438" y="5507355"/>
                  <a:pt x="5302568" y="5653088"/>
                  <a:pt x="5245418" y="5801678"/>
                </a:cubicBezTo>
                <a:cubicBezTo>
                  <a:pt x="5188268" y="5951220"/>
                  <a:pt x="5156835" y="6139815"/>
                  <a:pt x="5150168" y="6369368"/>
                </a:cubicBezTo>
                <a:lnTo>
                  <a:pt x="3857625" y="6369368"/>
                </a:lnTo>
                <a:cubicBezTo>
                  <a:pt x="3857625" y="5929313"/>
                  <a:pt x="3907155" y="5581650"/>
                  <a:pt x="4007168" y="5326380"/>
                </a:cubicBezTo>
                <a:cubicBezTo>
                  <a:pt x="4106228" y="5071110"/>
                  <a:pt x="4268153" y="4851083"/>
                  <a:pt x="4491038" y="4663440"/>
                </a:cubicBezTo>
                <a:cubicBezTo>
                  <a:pt x="4713923" y="4476750"/>
                  <a:pt x="4883468" y="4305300"/>
                  <a:pt x="4999673" y="4150043"/>
                </a:cubicBezTo>
                <a:cubicBezTo>
                  <a:pt x="5115878" y="3994785"/>
                  <a:pt x="5173980" y="3823335"/>
                  <a:pt x="5173980" y="3636645"/>
                </a:cubicBezTo>
                <a:cubicBezTo>
                  <a:pt x="5173980" y="3181350"/>
                  <a:pt x="4977765" y="2953703"/>
                  <a:pt x="4586288" y="2953703"/>
                </a:cubicBezTo>
                <a:cubicBezTo>
                  <a:pt x="4405313" y="2953703"/>
                  <a:pt x="4258628" y="3020378"/>
                  <a:pt x="4147185" y="3152775"/>
                </a:cubicBezTo>
                <a:cubicBezTo>
                  <a:pt x="4035743" y="3285173"/>
                  <a:pt x="3976688" y="3465195"/>
                  <a:pt x="3970973" y="3690938"/>
                </a:cubicBezTo>
                <a:lnTo>
                  <a:pt x="2441258" y="3690938"/>
                </a:lnTo>
                <a:cubicBezTo>
                  <a:pt x="2446973" y="3088005"/>
                  <a:pt x="2637473" y="2618423"/>
                  <a:pt x="3010853" y="2282190"/>
                </a:cubicBezTo>
                <a:cubicBezTo>
                  <a:pt x="3385185" y="1945958"/>
                  <a:pt x="3909060" y="1778318"/>
                  <a:pt x="4585335" y="1778318"/>
                </a:cubicBezTo>
                <a:cubicBezTo>
                  <a:pt x="5257800" y="1778318"/>
                  <a:pt x="5778818" y="1933575"/>
                  <a:pt x="6148388" y="2244090"/>
                </a:cubicBezTo>
                <a:cubicBezTo>
                  <a:pt x="6517958" y="2554605"/>
                  <a:pt x="6702743" y="2996565"/>
                  <a:pt x="6702743" y="3569018"/>
                </a:cubicBezTo>
                <a:cubicBezTo>
                  <a:pt x="6702743" y="3819525"/>
                  <a:pt x="6652260" y="4047173"/>
                  <a:pt x="6553200" y="42529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3E423E-317E-4944-B936-E15E7B6B3B48}"/>
              </a:ext>
            </a:extLst>
          </p:cNvPr>
          <p:cNvSpPr/>
          <p:nvPr/>
        </p:nvSpPr>
        <p:spPr>
          <a:xfrm>
            <a:off x="6630707" y="3163101"/>
            <a:ext cx="1463804" cy="39274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b="1">
                <a:solidFill>
                  <a:schemeClr val="tx1">
                    <a:lumMod val="90000"/>
                    <a:lumOff val="10000"/>
                  </a:schemeClr>
                </a:solidFill>
              </a:rPr>
              <a:t>Corporate Vision</a:t>
            </a:r>
          </a:p>
          <a:p>
            <a:pPr algn="r">
              <a:lnSpc>
                <a:spcPct val="89000"/>
              </a:lnSpc>
            </a:pPr>
            <a:endParaRPr lang="en-US" sz="1000" b="1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CC989D-91B0-4C8B-AD30-D1ECA8A22083}"/>
              </a:ext>
            </a:extLst>
          </p:cNvPr>
          <p:cNvSpPr/>
          <p:nvPr/>
        </p:nvSpPr>
        <p:spPr>
          <a:xfrm>
            <a:off x="8756532" y="929281"/>
            <a:ext cx="1549634" cy="46670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89000"/>
              </a:lnSpc>
            </a:pPr>
            <a:r>
              <a:rPr lang="en-US" b="1">
                <a:solidFill>
                  <a:schemeClr val="bg1"/>
                </a:solidFill>
                <a:latin typeface="+mj-lt"/>
              </a:rPr>
              <a:t>Corporate governance</a:t>
            </a:r>
          </a:p>
          <a:p>
            <a:pPr>
              <a:lnSpc>
                <a:spcPct val="89000"/>
              </a:lnSpc>
            </a:pPr>
            <a:endParaRPr lang="en-US" sz="1000" b="1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89000"/>
              </a:lnSpc>
            </a:pPr>
            <a:r>
              <a:rPr lang="en-US">
                <a:solidFill>
                  <a:schemeClr val="bg1"/>
                </a:solidFill>
              </a:rPr>
              <a:t>Donec ornare rutrum neque sit amet pellentesque. Nulla eget dictum tortor. Nunc interdum velit vulputate, finibus elit et, iaculis neque. Curabitur in augue gravida, ultrices dui eu, ultrices eros.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D671C33A-95CE-4B2E-89B7-CC5FB6716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94"/>
          <a:stretch/>
        </p:blipFill>
        <p:spPr>
          <a:xfrm>
            <a:off x="6095206" y="447"/>
            <a:ext cx="6096000" cy="6857107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4E7231CA-C5BF-471D-9DBE-CA36BCFFF02A}"/>
              </a:ext>
            </a:extLst>
          </p:cNvPr>
          <p:cNvSpPr txBox="1">
            <a:spLocks/>
          </p:cNvSpPr>
          <p:nvPr/>
        </p:nvSpPr>
        <p:spPr>
          <a:xfrm>
            <a:off x="645976" y="274639"/>
            <a:ext cx="4804050" cy="824957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47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47E-6 -1.6666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6415E-6 -3.51852E-6 L -0.74469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282E-6 4.62963E-6 L -0.74469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851E-6 4.25926E-6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122E-6 -1.85185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314E-6 -3.7037E-6 L -0.74469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19E-6 4.44444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7952E-6 -1.6666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6223E-6 -2.03704E-6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3E-6 3.7037E-7 L -0.74469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11E-7 8.67362E-19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24E-6 -3.7037E-7 L -0.74469 1.2828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8969E-6 -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1A62-2EC4-F377-C44E-3909B913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C1D70-A239-6156-2F11-9E3696AD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Onderzoekend handelen binnen de opleiding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7501EE-AFD5-DB36-7E0B-B1448892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Met behulp van volgende </a:t>
            </a:r>
            <a:r>
              <a:rPr lang="nl-BE" i="1" dirty="0"/>
              <a:t>soft skills</a:t>
            </a:r>
            <a:r>
              <a:rPr lang="nl-BE" dirty="0"/>
              <a:t>:</a:t>
            </a:r>
          </a:p>
          <a:p>
            <a:pPr lvl="1"/>
            <a:r>
              <a:rPr lang="nl-BE" i="1" dirty="0">
                <a:solidFill>
                  <a:schemeClr val="accent1"/>
                </a:solidFill>
              </a:rPr>
              <a:t>Kritische houding</a:t>
            </a:r>
            <a:br>
              <a:rPr lang="nl-BE" i="1" dirty="0"/>
            </a:br>
            <a:r>
              <a:rPr lang="nl-BE" i="1" dirty="0"/>
              <a:t>Normen, waarden, praktijken, meningen in vraag stellen</a:t>
            </a:r>
            <a:endParaRPr lang="nl-BE" dirty="0"/>
          </a:p>
          <a:p>
            <a:pPr lvl="1"/>
            <a:r>
              <a:rPr lang="nl-BE" i="1" dirty="0">
                <a:solidFill>
                  <a:schemeClr val="accent1"/>
                </a:solidFill>
              </a:rPr>
              <a:t>Holistisch denken</a:t>
            </a:r>
            <a:br>
              <a:rPr lang="nl-BE" i="1" dirty="0"/>
            </a:br>
            <a:r>
              <a:rPr lang="nl-BE" i="1" dirty="0"/>
              <a:t>Kijken naar het geheel en hierin complexiteit en verbanden zien</a:t>
            </a:r>
            <a:endParaRPr lang="nl-BE" dirty="0"/>
          </a:p>
          <a:p>
            <a:pPr lvl="1"/>
            <a:r>
              <a:rPr lang="nl-BE" i="1" dirty="0">
                <a:solidFill>
                  <a:schemeClr val="accent1"/>
                </a:solidFill>
              </a:rPr>
              <a:t>Creatief en innovatief denken</a:t>
            </a:r>
            <a:br>
              <a:rPr lang="nl-BE" i="1" dirty="0"/>
            </a:br>
            <a:r>
              <a:rPr lang="nl-BE" i="1" dirty="0"/>
              <a:t>Creatieve en innovatieve ideeën bedenken</a:t>
            </a:r>
          </a:p>
          <a:p>
            <a:pPr lvl="1"/>
            <a:r>
              <a:rPr lang="nl-BE" i="1" dirty="0">
                <a:solidFill>
                  <a:schemeClr val="accent1"/>
                </a:solidFill>
              </a:rPr>
              <a:t>Integere houding</a:t>
            </a:r>
            <a:br>
              <a:rPr lang="nl-BE" i="1" dirty="0"/>
            </a:br>
            <a:r>
              <a:rPr lang="nl-BE" i="1" dirty="0"/>
              <a:t>Een eerlijk, zorgvuldig, transparant en onafhankelijk onderzoek uitvoeren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20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F3BDF-6FDC-494B-8AE0-5550510C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Onderzoekend handelen binnen de opleiding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13C2D01-224A-4739-8163-7FAB9C483262}"/>
              </a:ext>
            </a:extLst>
          </p:cNvPr>
          <p:cNvSpPr/>
          <p:nvPr/>
        </p:nvSpPr>
        <p:spPr>
          <a:xfrm>
            <a:off x="830317" y="894946"/>
            <a:ext cx="7538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nl-NL" sz="54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</a:rPr>
              <a:t>Praktijkgericht onderzoek</a:t>
            </a:r>
          </a:p>
        </p:txBody>
      </p:sp>
      <p:sp>
        <p:nvSpPr>
          <p:cNvPr id="3" name="Rechthoek: ezelsoor 2">
            <a:extLst>
              <a:ext uri="{FF2B5EF4-FFF2-40B4-BE49-F238E27FC236}">
                <a16:creationId xmlns:a16="http://schemas.microsoft.com/office/drawing/2014/main" id="{D5876A10-F542-D888-6574-2C86DEF8E2CC}"/>
              </a:ext>
            </a:extLst>
          </p:cNvPr>
          <p:cNvSpPr/>
          <p:nvPr/>
        </p:nvSpPr>
        <p:spPr>
          <a:xfrm>
            <a:off x="1003300" y="2273300"/>
            <a:ext cx="9626600" cy="3492500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/>
              <a:t>“Onderzoek waarvan de vraagstelling wordt ingegeven door de beroepspraktijk en waarvan de opgedane kennis direct kan bijdragen aan die beroepspraktijk” – Andriessen (2014)</a:t>
            </a:r>
          </a:p>
        </p:txBody>
      </p:sp>
    </p:spTree>
    <p:extLst>
      <p:ext uri="{BB962C8B-B14F-4D97-AF65-F5344CB8AC3E}">
        <p14:creationId xmlns:p14="http://schemas.microsoft.com/office/powerpoint/2010/main" val="16649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D6723-8391-C11A-64A0-F7B7CA52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Waar komt dit aan bod?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8EE401-786A-7686-4ADF-068D2756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Trajectschijf 1: Elementair Niveau</a:t>
            </a:r>
          </a:p>
          <a:p>
            <a:pPr lvl="1"/>
            <a:r>
              <a:rPr lang="nl-BE" dirty="0"/>
              <a:t>Inhoudelijke kennisopbouw</a:t>
            </a:r>
          </a:p>
          <a:p>
            <a:pPr lvl="1"/>
            <a:r>
              <a:rPr lang="nl-BE" dirty="0"/>
              <a:t>Soft Skills (</a:t>
            </a:r>
            <a:r>
              <a:rPr lang="nl-BE" dirty="0" err="1"/>
              <a:t>CommSkills</a:t>
            </a:r>
            <a:r>
              <a:rPr lang="nl-BE" dirty="0"/>
              <a:t>)</a:t>
            </a:r>
          </a:p>
          <a:p>
            <a:r>
              <a:rPr lang="nl-BE" b="1" dirty="0"/>
              <a:t>Trajectschijf 2: Doorgroeiniveau</a:t>
            </a:r>
          </a:p>
          <a:p>
            <a:pPr lvl="1"/>
            <a:r>
              <a:rPr lang="nl-BE" dirty="0"/>
              <a:t>Verdere inhoudelijke kennisopbouw</a:t>
            </a:r>
          </a:p>
          <a:p>
            <a:pPr lvl="1"/>
            <a:r>
              <a:rPr lang="nl-BE" dirty="0"/>
              <a:t>Soft Skills</a:t>
            </a:r>
          </a:p>
          <a:p>
            <a:pPr lvl="1"/>
            <a:r>
              <a:rPr lang="nl-BE" i="1" dirty="0">
                <a:solidFill>
                  <a:schemeClr val="accent1"/>
                </a:solidFill>
              </a:rPr>
              <a:t>Research Project</a:t>
            </a:r>
          </a:p>
          <a:p>
            <a:r>
              <a:rPr lang="nl-BE" b="1" dirty="0"/>
              <a:t>Trajectschrijf 3: Integratieniveau</a:t>
            </a:r>
          </a:p>
          <a:p>
            <a:pPr lvl="1"/>
            <a:r>
              <a:rPr lang="nl-BE" dirty="0"/>
              <a:t>IT Project</a:t>
            </a:r>
          </a:p>
          <a:p>
            <a:pPr lvl="1"/>
            <a:r>
              <a:rPr lang="nl-BE" dirty="0"/>
              <a:t>Bachelor Project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B381D5-25E8-5C38-6872-32F8685E2334}"/>
              </a:ext>
            </a:extLst>
          </p:cNvPr>
          <p:cNvSpPr/>
          <p:nvPr/>
        </p:nvSpPr>
        <p:spPr>
          <a:xfrm>
            <a:off x="6667500" y="2514600"/>
            <a:ext cx="4914900" cy="1790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/>
              <a:t>Eerste kennismaking met praktijkgericht onderzoek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70891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833E0-8B09-4097-B6CE-5D6DB191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Onderzoek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E53EAF-C9E4-40C8-8126-3F771ED4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663700"/>
            <a:ext cx="5265683" cy="4386904"/>
          </a:xfrm>
        </p:spPr>
        <p:txBody>
          <a:bodyPr/>
          <a:lstStyle/>
          <a:p>
            <a:r>
              <a:rPr lang="nl-BE" sz="2150" dirty="0"/>
              <a:t>Titelpagina</a:t>
            </a:r>
          </a:p>
          <a:p>
            <a:r>
              <a:rPr lang="nl-BE" sz="2150" dirty="0"/>
              <a:t>Projectomschrijving (1 pagina)</a:t>
            </a:r>
          </a:p>
          <a:p>
            <a:r>
              <a:rPr lang="nl-BE" sz="2150" dirty="0"/>
              <a:t>Inhoudsopgave (1 pagina)</a:t>
            </a:r>
          </a:p>
          <a:p>
            <a:r>
              <a:rPr lang="nl-BE" sz="2150" dirty="0"/>
              <a:t>Lijst van gebruikte afkortingen en termen (indien van toepassing – 1 pagina)</a:t>
            </a:r>
          </a:p>
          <a:p>
            <a:r>
              <a:rPr lang="nl-BE" sz="2150" dirty="0"/>
              <a:t>Bronbespreking (2 pagina’s)</a:t>
            </a:r>
          </a:p>
          <a:p>
            <a:r>
              <a:rPr lang="nl-BE" sz="2150" dirty="0"/>
              <a:t>Conclusie, aanbevelingen, resultaten</a:t>
            </a:r>
            <a:br>
              <a:rPr lang="nl-BE" sz="2150" dirty="0"/>
            </a:br>
            <a:r>
              <a:rPr lang="nl-BE" sz="2150" dirty="0"/>
              <a:t>(1 pagina)</a:t>
            </a:r>
          </a:p>
          <a:p>
            <a:r>
              <a:rPr lang="nl-BE" sz="2150" dirty="0"/>
              <a:t>Bibliografie (1 pagina)</a:t>
            </a:r>
          </a:p>
          <a:p>
            <a:r>
              <a:rPr lang="nl-BE" sz="2150" dirty="0"/>
              <a:t>Verantwoording AI gebruik (1 pagina)</a:t>
            </a:r>
          </a:p>
          <a:p>
            <a:pPr lvl="1"/>
            <a:endParaRPr lang="nl-BE" sz="215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42C7555-3BB0-BF6B-29C3-B8F29387F8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663700"/>
            <a:ext cx="5359717" cy="5048655"/>
          </a:xfrm>
        </p:spPr>
        <p:txBody>
          <a:bodyPr/>
          <a:lstStyle/>
          <a:p>
            <a:r>
              <a:rPr lang="nl-BE" dirty="0"/>
              <a:t>Validatie onderzoek</a:t>
            </a:r>
          </a:p>
          <a:p>
            <a:pPr lvl="1"/>
            <a:r>
              <a:rPr lang="nl-BE" dirty="0"/>
              <a:t>Onderzoeksvraag</a:t>
            </a:r>
          </a:p>
          <a:p>
            <a:pPr lvl="1"/>
            <a:r>
              <a:rPr lang="nl-BE" dirty="0"/>
              <a:t>Methode</a:t>
            </a:r>
          </a:p>
          <a:p>
            <a:pPr lvl="1"/>
            <a:r>
              <a:rPr lang="nl-BE" dirty="0"/>
              <a:t>Bronnenselectie</a:t>
            </a:r>
          </a:p>
          <a:p>
            <a:r>
              <a:rPr lang="nl-BE" dirty="0"/>
              <a:t>Realisatie</a:t>
            </a:r>
          </a:p>
          <a:p>
            <a:pPr lvl="1"/>
            <a:r>
              <a:rPr lang="nl-BE" dirty="0"/>
              <a:t>Artefacten</a:t>
            </a:r>
          </a:p>
          <a:p>
            <a:pPr lvl="1"/>
            <a:r>
              <a:rPr lang="nl-BE" dirty="0"/>
              <a:t>Demonstratie</a:t>
            </a:r>
          </a:p>
          <a:p>
            <a:pPr lvl="1"/>
            <a:r>
              <a:rPr lang="nl-BE" dirty="0"/>
              <a:t>Conclusie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B9697D-2F85-69E4-2EFF-EA80E3294B39}"/>
              </a:ext>
            </a:extLst>
          </p:cNvPr>
          <p:cNvSpPr/>
          <p:nvPr/>
        </p:nvSpPr>
        <p:spPr>
          <a:xfrm>
            <a:off x="830316" y="989249"/>
            <a:ext cx="5265683" cy="6203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/>
              <a:t>Paper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3AFB651-C839-B88F-5CFD-79DDD24D4AAE}"/>
              </a:ext>
            </a:extLst>
          </p:cNvPr>
          <p:cNvSpPr/>
          <p:nvPr/>
        </p:nvSpPr>
        <p:spPr>
          <a:xfrm>
            <a:off x="6095999" y="989249"/>
            <a:ext cx="5265683" cy="6203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/>
              <a:t>Presentaties</a:t>
            </a:r>
          </a:p>
        </p:txBody>
      </p:sp>
      <p:pic>
        <p:nvPicPr>
          <p:cNvPr id="10" name="Graphic 9" descr="Pen met effen opvulling">
            <a:extLst>
              <a:ext uri="{FF2B5EF4-FFF2-40B4-BE49-F238E27FC236}">
                <a16:creationId xmlns:a16="http://schemas.microsoft.com/office/drawing/2014/main" id="{E22DB7D5-1E15-999E-D334-524588674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9190" y="1001949"/>
            <a:ext cx="585620" cy="585620"/>
          </a:xfrm>
          <a:prstGeom prst="rect">
            <a:avLst/>
          </a:prstGeom>
        </p:spPr>
      </p:pic>
      <p:pic>
        <p:nvPicPr>
          <p:cNvPr id="12" name="Graphic 11" descr="Docent silhouet">
            <a:extLst>
              <a:ext uri="{FF2B5EF4-FFF2-40B4-BE49-F238E27FC236}">
                <a16:creationId xmlns:a16="http://schemas.microsoft.com/office/drawing/2014/main" id="{881644B3-DFDC-C5D8-1E21-D00D3148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2810" y="822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14994-977C-AFE6-AB67-2DF346CC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17" y="274640"/>
            <a:ext cx="10752083" cy="620306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Vorm en stijl: CommSkills TAALADVIES</a:t>
            </a:r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4B38E2-8E0B-CA81-ACB6-90EF84B9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0561"/>
          <a:stretch/>
        </p:blipFill>
        <p:spPr>
          <a:xfrm>
            <a:off x="830317" y="1001949"/>
            <a:ext cx="10752083" cy="5048655"/>
          </a:xfrm>
          <a:prstGeom prst="rect">
            <a:avLst/>
          </a:prstGeom>
          <a:noFill/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DC55F35-DEC1-2E57-3C66-6046AF72B700}"/>
              </a:ext>
            </a:extLst>
          </p:cNvPr>
          <p:cNvSpPr/>
          <p:nvPr/>
        </p:nvSpPr>
        <p:spPr>
          <a:xfrm>
            <a:off x="830317" y="3911117"/>
            <a:ext cx="1338117" cy="95697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nl-B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Pijl: omlaag 7">
            <a:extLst>
              <a:ext uri="{FF2B5EF4-FFF2-40B4-BE49-F238E27FC236}">
                <a16:creationId xmlns:a16="http://schemas.microsoft.com/office/drawing/2014/main" id="{B3594358-C414-D421-C821-55A7C2CA2985}"/>
              </a:ext>
            </a:extLst>
          </p:cNvPr>
          <p:cNvSpPr/>
          <p:nvPr/>
        </p:nvSpPr>
        <p:spPr>
          <a:xfrm rot="3392708">
            <a:off x="2186312" y="2549013"/>
            <a:ext cx="1465007" cy="17599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nl-BE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84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Kennisclips Onderzoeksvaardigheden - Tilburg University">
            <a:hlinkClick r:id="" action="ppaction://media"/>
            <a:extLst>
              <a:ext uri="{FF2B5EF4-FFF2-40B4-BE49-F238E27FC236}">
                <a16:creationId xmlns:a16="http://schemas.microsoft.com/office/drawing/2014/main" id="{3A39703E-155E-8573-040F-8401AFA977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7078" y="475230"/>
            <a:ext cx="10845479" cy="61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EA4606FA18E4D8F8F68D8F580D7E6" ma:contentTypeVersion="3" ma:contentTypeDescription="Een nieuw document maken." ma:contentTypeScope="" ma:versionID="fd9d2ebb3d4413caf21fd36b68f91bfa">
  <xsd:schema xmlns:xsd="http://www.w3.org/2001/XMLSchema" xmlns:xs="http://www.w3.org/2001/XMLSchema" xmlns:p="http://schemas.microsoft.com/office/2006/metadata/properties" xmlns:ns2="8f76a503-71ea-40f9-ba65-5ac094cf9f50" targetNamespace="http://schemas.microsoft.com/office/2006/metadata/properties" ma:root="true" ma:fieldsID="11bc6786a70b7e0656d265e3804d3ace" ns2:_="">
    <xsd:import namespace="8f76a503-71ea-40f9-ba65-5ac094cf9f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76a503-71ea-40f9-ba65-5ac094cf9f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8ECAD4-80C9-4214-9963-BE3FEA8C08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2DB26C-1C76-481D-A85A-257BC4C353B0}">
  <ds:schemaRefs>
    <ds:schemaRef ds:uri="8f76a503-71ea-40f9-ba65-5ac094cf9f50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96B4BA1-4E47-41D6-8504-2F877BDE4F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76a503-71ea-40f9-ba65-5ac094cf9f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95379a6-efcb-4855-97e0-03c6be785496}" enabled="1" method="Privileged" siteId="{0bff66c5-45db-46ed-8b81-87959e069b9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Presentatie</Template>
  <TotalTime>1858</TotalTime>
  <Words>1408</Words>
  <Application>Microsoft Office PowerPoint</Application>
  <PresentationFormat>Breedbeeld</PresentationFormat>
  <Paragraphs>220</Paragraphs>
  <Slides>35</Slides>
  <Notes>14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Presentatie</vt:lpstr>
      <vt:lpstr>PXL – Digital - Projectweek  2TIN - iTalent</vt:lpstr>
      <vt:lpstr>Inhoud</vt:lpstr>
      <vt:lpstr>Onderzoekend handelen binnen de opleiding</vt:lpstr>
      <vt:lpstr>Onderzoekend handelen binnen de opleiding</vt:lpstr>
      <vt:lpstr>Onderzoekend handelen binnen de opleiding</vt:lpstr>
      <vt:lpstr>Waar komt dit aan bod?</vt:lpstr>
      <vt:lpstr>Onderzoek</vt:lpstr>
      <vt:lpstr>Vorm en stijl: CommSkills TAALADVIES</vt:lpstr>
      <vt:lpstr>PowerPoint-presentatie</vt:lpstr>
      <vt:lpstr>Onderzoeksproces researchproject</vt:lpstr>
      <vt:lpstr>Enkele voorbeelden van opdrachten (stagevoorstellen)</vt:lpstr>
      <vt:lpstr>PowerPoint-presentatie</vt:lpstr>
      <vt:lpstr>Onderzoeksproces researchproject</vt:lpstr>
      <vt:lpstr>Ontwerpen</vt:lpstr>
      <vt:lpstr>6W – methode (ook wel 5W + H) </vt:lpstr>
      <vt:lpstr>Ontwerpen</vt:lpstr>
      <vt:lpstr>Ontwerpen</vt:lpstr>
      <vt:lpstr>Ontwerpen – voorbeeldvragen (1)</vt:lpstr>
      <vt:lpstr>Ontwerpen – voorbeeldvragen (2)</vt:lpstr>
      <vt:lpstr>Ontwerpen - oefening</vt:lpstr>
      <vt:lpstr>Ontwerpen</vt:lpstr>
      <vt:lpstr>Ontwerpen</vt:lpstr>
      <vt:lpstr>Ontwerpen – wees concreet en pragmatisch</vt:lpstr>
      <vt:lpstr>Onderzoeksproces researchproject</vt:lpstr>
      <vt:lpstr>Gegevens verzamelen</vt:lpstr>
      <vt:lpstr>CRAAP test voor het beoordelen van bronnen</vt:lpstr>
      <vt:lpstr>Oefening: bronbeoordeling</vt:lpstr>
      <vt:lpstr>Onderzoeksproces researchproject</vt:lpstr>
      <vt:lpstr>Analyseren</vt:lpstr>
      <vt:lpstr>Onderzoeksproces researchproject</vt:lpstr>
      <vt:lpstr>Evalueren &amp; adviseren</vt:lpstr>
      <vt:lpstr>En mogen we AI gebruiken?</vt:lpstr>
      <vt:lpstr>PowerPoint-presentatie</vt:lpstr>
      <vt:lpstr>Verantwoord AI-gebruik</vt:lpstr>
      <vt:lpstr>PowerPoint-presentatie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nathalie.fuchs@pxl.be</dc:creator>
  <cp:lastModifiedBy>Kris Hermans</cp:lastModifiedBy>
  <cp:revision>172</cp:revision>
  <cp:lastPrinted>2021-09-21T07:39:58Z</cp:lastPrinted>
  <dcterms:created xsi:type="dcterms:W3CDTF">2013-03-26T10:10:44Z</dcterms:created>
  <dcterms:modified xsi:type="dcterms:W3CDTF">2026-02-06T14:27:44Z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  <property fmtid="{D5CDD505-2E9C-101B-9397-08002B2CF9AE}" pid="5" name="MSIP_Label_f95379a6-efcb-4855-97e0-03c6be785496_Enabled">
    <vt:lpwstr>True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Owner">
    <vt:lpwstr>20002531@PXL.BE</vt:lpwstr>
  </property>
  <property fmtid="{D5CDD505-2E9C-101B-9397-08002B2CF9AE}" pid="8" name="MSIP_Label_f95379a6-efcb-4855-97e0-03c6be785496_SetDate">
    <vt:lpwstr>2019-09-16T07:04:42.2094607Z</vt:lpwstr>
  </property>
  <property fmtid="{D5CDD505-2E9C-101B-9397-08002B2CF9AE}" pid="9" name="MSIP_Label_f95379a6-efcb-4855-97e0-03c6be785496_Name">
    <vt:lpwstr>Publiek</vt:lpwstr>
  </property>
  <property fmtid="{D5CDD505-2E9C-101B-9397-08002B2CF9AE}" pid="10" name="MSIP_Label_f95379a6-efcb-4855-97e0-03c6be785496_Application">
    <vt:lpwstr>Microsoft Azure Information Protection</vt:lpwstr>
  </property>
  <property fmtid="{D5CDD505-2E9C-101B-9397-08002B2CF9AE}" pid="11" name="MSIP_Label_f95379a6-efcb-4855-97e0-03c6be785496_ActionId">
    <vt:lpwstr>56e47aaf-855b-4580-8bdd-5082ff0ff996</vt:lpwstr>
  </property>
  <property fmtid="{D5CDD505-2E9C-101B-9397-08002B2CF9AE}" pid="12" name="MSIP_Label_f95379a6-efcb-4855-97e0-03c6be785496_Extended_MSFT_Method">
    <vt:lpwstr>Automatic</vt:lpwstr>
  </property>
  <property fmtid="{D5CDD505-2E9C-101B-9397-08002B2CF9AE}" pid="13" name="Sensitivity">
    <vt:lpwstr>Publiek</vt:lpwstr>
  </property>
  <property fmtid="{D5CDD505-2E9C-101B-9397-08002B2CF9AE}" pid="14" name="ContentTypeId">
    <vt:lpwstr>0x010100E00EA4606FA18E4D8F8F68D8F580D7E6</vt:lpwstr>
  </property>
</Properties>
</file>